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25" r:id="rId2"/>
    <p:sldId id="331" r:id="rId3"/>
    <p:sldId id="350" r:id="rId4"/>
    <p:sldId id="326" r:id="rId5"/>
    <p:sldId id="352" r:id="rId6"/>
    <p:sldId id="353" r:id="rId7"/>
    <p:sldId id="349" r:id="rId8"/>
    <p:sldId id="332" r:id="rId9"/>
    <p:sldId id="355" r:id="rId10"/>
    <p:sldId id="354" r:id="rId11"/>
    <p:sldId id="356" r:id="rId12"/>
    <p:sldId id="333" r:id="rId13"/>
    <p:sldId id="334" r:id="rId14"/>
    <p:sldId id="335" r:id="rId15"/>
    <p:sldId id="328" r:id="rId16"/>
    <p:sldId id="358" r:id="rId17"/>
    <p:sldId id="357" r:id="rId18"/>
    <p:sldId id="336" r:id="rId19"/>
    <p:sldId id="338" r:id="rId20"/>
    <p:sldId id="339" r:id="rId21"/>
    <p:sldId id="340" r:id="rId22"/>
    <p:sldId id="341" r:id="rId23"/>
    <p:sldId id="342" r:id="rId24"/>
    <p:sldId id="343" r:id="rId25"/>
    <p:sldId id="344" r:id="rId26"/>
    <p:sldId id="347" r:id="rId27"/>
    <p:sldId id="360" r:id="rId28"/>
    <p:sldId id="348" r:id="rId29"/>
    <p:sldId id="329" r:id="rId30"/>
    <p:sldId id="337" r:id="rId31"/>
    <p:sldId id="359" r:id="rId32"/>
    <p:sldId id="310" r:id="rId33"/>
  </p:sldIdLst>
  <p:sldSz cx="9144000" cy="6858000" type="screen4x3"/>
  <p:notesSz cx="7102475" cy="102330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0000FF"/>
    <a:srgbClr val="FFFFCC"/>
    <a:srgbClr val="1C1C1C"/>
    <a:srgbClr val="5F5F5F"/>
    <a:srgbClr val="FF0000"/>
    <a:srgbClr val="FFFF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5" autoAdjust="0"/>
    <p:restoredTop sz="95969" autoAdjust="0"/>
  </p:normalViewPr>
  <p:slideViewPr>
    <p:cSldViewPr>
      <p:cViewPr varScale="1">
        <p:scale>
          <a:sx n="99" d="100"/>
          <a:sy n="99" d="100"/>
        </p:scale>
        <p:origin x="129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3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CBC124A-90B4-E9E7-5081-0BE503553F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l">
              <a:defRPr sz="1300"/>
            </a:lvl1pPr>
          </a:lstStyle>
          <a:p>
            <a:endParaRPr lang="en-US" sz="100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419A04-5D4B-756B-EABD-2B1ACE2D9D3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r">
              <a:defRPr sz="1300"/>
            </a:lvl1pPr>
          </a:lstStyle>
          <a:p>
            <a:r>
              <a:rPr lang="en-US" sz="1000"/>
              <a:t>6/30/2024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9B36A-6B8D-3388-94AF-619CD47E334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l">
              <a:defRPr sz="1300"/>
            </a:lvl1pPr>
          </a:lstStyle>
          <a:p>
            <a:r>
              <a:rPr lang="en-US" sz="1000"/>
              <a:t>Randy Childs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8F842-EF0E-D0F3-227C-599CC9FEB8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093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r">
              <a:defRPr sz="1300"/>
            </a:lvl1pPr>
          </a:lstStyle>
          <a:p>
            <a:fld id="{89E0CEE2-BA06-4D21-9091-AC2E1957E583}" type="slidenum">
              <a:rPr lang="en-US" sz="1000"/>
              <a:t>‹#›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265250246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r">
              <a:defRPr sz="1300"/>
            </a:lvl1pPr>
          </a:lstStyle>
          <a:p>
            <a:r>
              <a:rPr lang="en-US"/>
              <a:t>6/30/2024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1" tIns="49526" rIns="99051" bIns="495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3"/>
          </a:xfrm>
          <a:prstGeom prst="rect">
            <a:avLst/>
          </a:prstGeom>
        </p:spPr>
        <p:txBody>
          <a:bodyPr vert="horz" lIns="99051" tIns="49526" rIns="99051" bIns="495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l">
              <a:defRPr sz="1300"/>
            </a:lvl1pPr>
          </a:lstStyle>
          <a:p>
            <a:r>
              <a:rPr lang="en-US"/>
              <a:t>Randy Childs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r">
              <a:defRPr sz="1300"/>
            </a:lvl1pPr>
          </a:lstStyle>
          <a:p>
            <a:fld id="{52FADA38-52DA-4E74-B085-2F4F4AF6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5341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FADA38-52DA-4E74-B085-2F4F4AF6932E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B44EF3-CBC6-612D-0B5D-FAEA95E0F07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6/30/2024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8278F6-2BD6-D3FF-9C7D-3F4F690BDDD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Randy Childs</a:t>
            </a:r>
          </a:p>
        </p:txBody>
      </p:sp>
    </p:spTree>
    <p:extLst>
      <p:ext uri="{BB962C8B-B14F-4D97-AF65-F5344CB8AC3E}">
        <p14:creationId xmlns:p14="http://schemas.microsoft.com/office/powerpoint/2010/main" val="3693012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FADA38-52DA-4E74-B085-2F4F4AF6932E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828D20-65EA-FBB7-EF99-59F390D5DB1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6/30/2024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2192F0-15D5-AB6B-3F43-520F911E259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Randy Childs</a:t>
            </a:r>
          </a:p>
        </p:txBody>
      </p:sp>
    </p:spTree>
    <p:extLst>
      <p:ext uri="{BB962C8B-B14F-4D97-AF65-F5344CB8AC3E}">
        <p14:creationId xmlns:p14="http://schemas.microsoft.com/office/powerpoint/2010/main" val="377268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99736-5F12-4D4D-86B0-C0673E48E6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C0EDC6-4838-43D4-8AEB-DA43E9A2CA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387F3-B68F-4696-9EE0-06C75B7F6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7C083-8965-4D11-A93B-30C03938B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096EC-10A2-446C-ABE2-3C1DE041A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08AB29-2B86-4601-B7C2-704D1125E3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5778635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A991F-C4FC-45CB-8C2A-2A190E9B7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7C967D-FB62-4A0A-8C12-EA1312F09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4FF77-353B-44B4-B98B-17930F279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91D5A-B274-4287-A6B2-07CC34A0E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EDEB3-180B-4048-AA48-25A0803F1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F2A5A-3477-4B1A-B560-7F0848EC91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115472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F330D1-C214-41B0-9096-974B52A68D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729FA9-9CBE-40CA-822E-B905D3CA4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0626C-944D-42A6-B812-9360F83C6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BD83AA-D167-49B4-9D6A-768B0AB45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0EDD1-83AA-4465-A362-35EB6884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7F9E82-FE7D-491E-AD30-1AB55548A8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168474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86E1A-6623-4D80-8B31-F98D9035C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BB5AB-56AC-4B45-929F-FA68370EC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455A2-8CB4-45E4-9459-D72DF4F3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82315-ACF5-4AB0-BF48-D49DFAE26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8DAE2-BAD0-4509-B205-4C735A390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F375D-0CAA-4606-83F0-50845F36C5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6010576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A4C7C-E3A7-459C-AECE-80DA173F7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D1B4C-32A0-4114-8741-5C3A3BBEC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E73B5-D98D-4315-8D98-9EE6D69CB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3192F-2F63-495B-BEB9-4A048CE1F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4E833-AD66-490E-9C95-5D4FA940B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596E2-2F47-439B-A29E-87BFC52DB4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7016448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52FB4-7B0F-4AAC-9BBA-ACCCF8C6A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B9585-E600-4B66-9623-A443F85D67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68923C-F0A0-48FF-A014-7581472F9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A8DDBE-A824-4226-A324-34D5887AC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E8DF8-99D7-4A00-B2EC-E8F393BA4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6B0308-DD7A-44E2-8CE1-8C162C3FF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E69DE-2D34-496C-9157-89C4F531A6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634338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4C994-3864-4253-8C8F-65BC461EF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AEA208-B09E-47DB-9296-5402EDD10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05FA0F-D76C-4D43-9991-004C4A1BA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FB8D07-009C-4CAB-ACD0-735F3C090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36ED7B-8151-4183-AFBF-B221B7A13A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0158D3-6547-41E7-8A3A-E17FB247D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2B55E-1997-46EE-A169-E92610648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B90521-A25F-40DD-9570-39013E5F2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FB208-2D92-4B44-AA0B-47C0232609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6527098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6B2E6-7FCC-4626-84EE-EE18A50B5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3030F7-C0C1-42AD-AD3B-FDB615FF2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FB263A-B177-4129-8854-B6E4909BB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7841F5-7AA6-4347-B6AD-9C7E73C61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50652-CEFB-4B80-97B0-EBE5DEA929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658469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FB2CC8-6FDA-42FB-A193-8866DFB7A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764000-71A6-4D41-BA55-A711CAD82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C571DA-39E8-4A01-899E-B57FAE5CB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FF19F-7192-45A4-8FBC-768A8C8613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5272407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BE9BE-E5D2-4820-903B-374B3B9D7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EB2B1-8E8E-4F44-AFFD-640323D3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7F50E9-17DB-4A70-928D-C755D7D19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5AE739-AC57-4A4B-AA15-AB0D3D3F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D1BE43-79F4-424C-8D86-2553764C8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A16DEE-92B1-4C7A-B4F9-392AE9A77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621B87-80B2-4F7B-A53B-09F45FCE28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942704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78EED-D8F1-450A-AA31-B433139A5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D9FE34-3B4C-4557-A49A-CC44F5D660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D63E05-159B-4981-8FD7-4E748C76F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2F0EC7-C732-4989-A1D7-5F45BFF76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704532-5F9C-46F9-81E9-AE37AFBB5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A8251-D52E-4987-A73F-B6C59E919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D7516-1ECB-4EA0-A409-B820AAD7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3289855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640C13A-05DB-471B-BA42-0C6DFC0729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9DF72C7-5EBB-4828-8F40-7FBB5D6545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2078B44-14FB-467C-BA8F-1311E556AD6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27F6CFC-0B69-41D5-9F83-42D3CB9F4E2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CA671D-B3FD-42A5-AAA0-429DBF6E4B7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E6FC89A-ABDF-42AA-9E08-8A6B0E0FE89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1" name="Text Box 3">
            <a:extLst>
              <a:ext uri="{FF2B5EF4-FFF2-40B4-BE49-F238E27FC236}">
                <a16:creationId xmlns:a16="http://schemas.microsoft.com/office/drawing/2014/main" id="{3BA1B17A-E5BE-4C52-A327-1500469FB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971800"/>
            <a:ext cx="7620000" cy="1958975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altLang="en-US" sz="6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Have Miracles Ceased?</a:t>
            </a:r>
          </a:p>
        </p:txBody>
      </p:sp>
      <p:pic>
        <p:nvPicPr>
          <p:cNvPr id="155653" name="Picture 5" descr="Oral Roberts">
            <a:extLst>
              <a:ext uri="{FF2B5EF4-FFF2-40B4-BE49-F238E27FC236}">
                <a16:creationId xmlns:a16="http://schemas.microsoft.com/office/drawing/2014/main" id="{5B9009BB-DA09-4110-92CC-4AC077964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8650"/>
            <a:ext cx="304800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Text Box 2">
            <a:extLst>
              <a:ext uri="{FF2B5EF4-FFF2-40B4-BE49-F238E27FC236}">
                <a16:creationId xmlns:a16="http://schemas.microsoft.com/office/drawing/2014/main" id="{F7B00256-3756-4E24-8C82-E6E66D8BE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820674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en-US" sz="3600" b="1" dirty="0">
                <a:latin typeface="+mn-lt"/>
              </a:rPr>
              <a:t>I. The Purpose Is Accomplished</a:t>
            </a:r>
          </a:p>
        </p:txBody>
      </p:sp>
      <p:sp>
        <p:nvSpPr>
          <p:cNvPr id="187395" name="Text Box 3">
            <a:extLst>
              <a:ext uri="{FF2B5EF4-FFF2-40B4-BE49-F238E27FC236}">
                <a16:creationId xmlns:a16="http://schemas.microsoft.com/office/drawing/2014/main" id="{B385AB9C-061A-4B4B-B0C2-3343E6295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0"/>
            <a:ext cx="8763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3200" b="1" u="sng" dirty="0">
                <a:solidFill>
                  <a:srgbClr val="0000FF"/>
                </a:solidFill>
              </a:rPr>
              <a:t>To Reveal the word</a:t>
            </a:r>
            <a:r>
              <a:rPr lang="en-US" altLang="en-US" sz="3200" dirty="0"/>
              <a:t> 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John 16:13; 14:26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Word is complete (Jude 3; 2 Peter 1:3)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3200" b="1" u="sng" dirty="0">
                <a:solidFill>
                  <a:srgbClr val="0000FF"/>
                </a:solidFill>
              </a:rPr>
              <a:t>To Prove Gentiles are gospel subjects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Acts 11:12-18</a:t>
            </a:r>
            <a:endParaRPr lang="en-US" altLang="en-US" sz="32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7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7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7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Text Box 2">
            <a:extLst>
              <a:ext uri="{FF2B5EF4-FFF2-40B4-BE49-F238E27FC236}">
                <a16:creationId xmlns:a16="http://schemas.microsoft.com/office/drawing/2014/main" id="{CF20FC7D-4F46-48C3-B236-DAA069FB9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28600"/>
            <a:ext cx="6705600" cy="739775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altLang="en-US" sz="40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Have miracles ceased?</a:t>
            </a:r>
          </a:p>
        </p:txBody>
      </p:sp>
      <p:pic>
        <p:nvPicPr>
          <p:cNvPr id="189443" name="Picture 3" descr="Oral Roberts">
            <a:extLst>
              <a:ext uri="{FF2B5EF4-FFF2-40B4-BE49-F238E27FC236}">
                <a16:creationId xmlns:a16="http://schemas.microsoft.com/office/drawing/2014/main" id="{E9D7EFA6-961E-419E-8BEE-C974EFF2D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2057400" cy="135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9444" name="Text Box 4">
            <a:extLst>
              <a:ext uri="{FF2B5EF4-FFF2-40B4-BE49-F238E27FC236}">
                <a16:creationId xmlns:a16="http://schemas.microsoft.com/office/drawing/2014/main" id="{3D7752B0-6774-4074-B4C4-445A21297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895600"/>
            <a:ext cx="7699544" cy="165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600" b="1" dirty="0">
                <a:latin typeface="+mn-lt"/>
              </a:rPr>
              <a:t>I. The Purpose Is Accomplished</a:t>
            </a:r>
            <a:r>
              <a:rPr lang="en-US" altLang="en-US" dirty="0">
                <a:latin typeface="+mn-lt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altLang="en-US" sz="3600" b="1" dirty="0">
                <a:latin typeface="+mn-lt"/>
              </a:rPr>
              <a:t>II. Holy Spirit Baptism Has Ceased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9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9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9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9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9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9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8" name="Text Box 4">
            <a:extLst>
              <a:ext uri="{FF2B5EF4-FFF2-40B4-BE49-F238E27FC236}">
                <a16:creationId xmlns:a16="http://schemas.microsoft.com/office/drawing/2014/main" id="{244D2A27-D0EC-4074-923A-BA2BF2D1A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508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>
                <a:latin typeface="+mn-lt"/>
              </a:rPr>
              <a:t> </a:t>
            </a:r>
            <a:r>
              <a:rPr lang="en-US" altLang="en-US" sz="3600" b="1" dirty="0">
                <a:latin typeface="+mn-lt"/>
              </a:rPr>
              <a:t>II. Holy Spirit Baptism Has Ceased</a:t>
            </a:r>
          </a:p>
        </p:txBody>
      </p:sp>
      <p:sp>
        <p:nvSpPr>
          <p:cNvPr id="164869" name="Text Box 5">
            <a:extLst>
              <a:ext uri="{FF2B5EF4-FFF2-40B4-BE49-F238E27FC236}">
                <a16:creationId xmlns:a16="http://schemas.microsoft.com/office/drawing/2014/main" id="{EF31D9D2-9272-4422-A5C5-77E7530BC7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0475" y="838200"/>
            <a:ext cx="35655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</a:rPr>
              <a:t> Only Two Cases:</a:t>
            </a:r>
          </a:p>
        </p:txBody>
      </p:sp>
      <p:sp>
        <p:nvSpPr>
          <p:cNvPr id="164870" name="Rectangle 6">
            <a:extLst>
              <a:ext uri="{FF2B5EF4-FFF2-40B4-BE49-F238E27FC236}">
                <a16:creationId xmlns:a16="http://schemas.microsoft.com/office/drawing/2014/main" id="{C3E29273-4A13-44FF-8474-715A7A13E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0200"/>
            <a:ext cx="4495800" cy="6096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chemeClr val="bg1"/>
                </a:solidFill>
              </a:rPr>
              <a:t>Apostles</a:t>
            </a:r>
          </a:p>
        </p:txBody>
      </p:sp>
      <p:sp>
        <p:nvSpPr>
          <p:cNvPr id="164871" name="Rectangle 7">
            <a:extLst>
              <a:ext uri="{FF2B5EF4-FFF2-40B4-BE49-F238E27FC236}">
                <a16:creationId xmlns:a16="http://schemas.microsoft.com/office/drawing/2014/main" id="{B958E5D9-5064-43B9-9835-309ED0355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95800"/>
            <a:ext cx="4495800" cy="6096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>
                <a:solidFill>
                  <a:schemeClr val="bg1"/>
                </a:solidFill>
              </a:rPr>
              <a:t>House of Cornelius</a:t>
            </a:r>
          </a:p>
        </p:txBody>
      </p:sp>
      <p:sp>
        <p:nvSpPr>
          <p:cNvPr id="164872" name="Text Box 8">
            <a:extLst>
              <a:ext uri="{FF2B5EF4-FFF2-40B4-BE49-F238E27FC236}">
                <a16:creationId xmlns:a16="http://schemas.microsoft.com/office/drawing/2014/main" id="{6431717E-CBA5-48FC-ADFA-E79B09A42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600200"/>
            <a:ext cx="31384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/>
              <a:t>Acts 1:4-5; 2:1-21</a:t>
            </a:r>
          </a:p>
        </p:txBody>
      </p:sp>
      <p:sp>
        <p:nvSpPr>
          <p:cNvPr id="164873" name="Text Box 9">
            <a:extLst>
              <a:ext uri="{FF2B5EF4-FFF2-40B4-BE49-F238E27FC236}">
                <a16:creationId xmlns:a16="http://schemas.microsoft.com/office/drawing/2014/main" id="{9F695CD7-6EFE-47E2-80DF-1EF0950D2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2325688"/>
            <a:ext cx="6478588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en-US" sz="2400" dirty="0"/>
              <a:t> Reveal truth (John 16:13)</a:t>
            </a:r>
          </a:p>
          <a:p>
            <a:pPr>
              <a:buFontTx/>
              <a:buChar char="•"/>
            </a:pPr>
            <a:r>
              <a:rPr lang="en-US" altLang="en-US" sz="2400" dirty="0"/>
              <a:t> Show things to come (John 16:13)</a:t>
            </a:r>
          </a:p>
          <a:p>
            <a:pPr>
              <a:buFontTx/>
              <a:buChar char="•"/>
            </a:pPr>
            <a:r>
              <a:rPr lang="en-US" altLang="en-US" sz="2400" dirty="0"/>
              <a:t> Teach all things (John 14:26)</a:t>
            </a:r>
          </a:p>
          <a:p>
            <a:pPr>
              <a:buFontTx/>
              <a:buChar char="•"/>
            </a:pPr>
            <a:r>
              <a:rPr lang="en-US" altLang="en-US" sz="2400" dirty="0"/>
              <a:t> Bring all things to remembrance (John 14:26)</a:t>
            </a:r>
          </a:p>
          <a:p>
            <a:pPr>
              <a:buFontTx/>
              <a:buChar char="•"/>
            </a:pPr>
            <a:r>
              <a:rPr lang="en-US" altLang="en-US" sz="2400" dirty="0"/>
              <a:t> Testify of Christ (John 15:26)</a:t>
            </a:r>
          </a:p>
        </p:txBody>
      </p:sp>
      <p:sp>
        <p:nvSpPr>
          <p:cNvPr id="164874" name="Text Box 10">
            <a:extLst>
              <a:ext uri="{FF2B5EF4-FFF2-40B4-BE49-F238E27FC236}">
                <a16:creationId xmlns:a16="http://schemas.microsoft.com/office/drawing/2014/main" id="{DED41924-B418-4952-B5E4-CE0154C5E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343400"/>
            <a:ext cx="42497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/>
              <a:t>Acts 10:44-48; 11:15-18;</a:t>
            </a:r>
          </a:p>
          <a:p>
            <a:r>
              <a:rPr lang="en-US" altLang="en-US" sz="2800" b="1"/>
              <a:t>15:7-9</a:t>
            </a:r>
          </a:p>
        </p:txBody>
      </p:sp>
      <p:sp>
        <p:nvSpPr>
          <p:cNvPr id="164875" name="Text Box 11">
            <a:extLst>
              <a:ext uri="{FF2B5EF4-FFF2-40B4-BE49-F238E27FC236}">
                <a16:creationId xmlns:a16="http://schemas.microsoft.com/office/drawing/2014/main" id="{02112175-FD31-41F1-AD15-A323960AF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410200"/>
            <a:ext cx="79800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en-US" sz="2400" dirty="0"/>
              <a:t> To show that Gentiles are gospel subjects (Acts 11:18)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4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4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4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9" grpId="0"/>
      <p:bldP spid="164870" grpId="0" animBg="1"/>
      <p:bldP spid="164871" grpId="0" animBg="1"/>
      <p:bldP spid="164872" grpId="0"/>
      <p:bldP spid="164873" grpId="0"/>
      <p:bldP spid="164874" grpId="0"/>
      <p:bldP spid="16487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Text Box 4">
            <a:extLst>
              <a:ext uri="{FF2B5EF4-FFF2-40B4-BE49-F238E27FC236}">
                <a16:creationId xmlns:a16="http://schemas.microsoft.com/office/drawing/2014/main" id="{6BA3201A-7079-4711-8172-3180DF2F77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524000"/>
            <a:ext cx="6629400" cy="33909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+mn-lt"/>
              </a:rPr>
              <a:t>No Promise of</a:t>
            </a:r>
          </a:p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+mn-lt"/>
              </a:rPr>
              <a:t>Holy Spirit Baptism</a:t>
            </a:r>
          </a:p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+mn-lt"/>
              </a:rPr>
              <a:t>for anyone today!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Text Box 2">
            <a:extLst>
              <a:ext uri="{FF2B5EF4-FFF2-40B4-BE49-F238E27FC236}">
                <a16:creationId xmlns:a16="http://schemas.microsoft.com/office/drawing/2014/main" id="{9A29DBC8-208D-40A3-AE7A-2FD3D6627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28638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>
                <a:latin typeface="+mn-lt"/>
              </a:rPr>
              <a:t>II. Holy Spirit Baptism Has Ceased</a:t>
            </a:r>
          </a:p>
        </p:txBody>
      </p:sp>
      <p:sp>
        <p:nvSpPr>
          <p:cNvPr id="166915" name="Text Box 3">
            <a:extLst>
              <a:ext uri="{FF2B5EF4-FFF2-40B4-BE49-F238E27FC236}">
                <a16:creationId xmlns:a16="http://schemas.microsoft.com/office/drawing/2014/main" id="{5D69B37D-CFB5-4972-BA2C-400AFF1DC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506" y="685800"/>
            <a:ext cx="84192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3200" b="1" dirty="0">
                <a:solidFill>
                  <a:srgbClr val="0000FF"/>
                </a:solidFill>
              </a:rPr>
              <a:t> Only </a:t>
            </a:r>
            <a:r>
              <a:rPr lang="en-US" altLang="en-US" sz="3200" b="1" u="sng" dirty="0">
                <a:solidFill>
                  <a:srgbClr val="0000FF"/>
                </a:solidFill>
              </a:rPr>
              <a:t>One</a:t>
            </a:r>
            <a:r>
              <a:rPr lang="en-US" altLang="en-US" sz="3200" b="1" dirty="0">
                <a:solidFill>
                  <a:srgbClr val="0000FF"/>
                </a:solidFill>
              </a:rPr>
              <a:t> Baptism Today – Ephesians 4:5</a:t>
            </a:r>
            <a:r>
              <a:rPr lang="en-US" altLang="en-US" dirty="0"/>
              <a:t> </a:t>
            </a:r>
          </a:p>
        </p:txBody>
      </p:sp>
      <p:graphicFrame>
        <p:nvGraphicFramePr>
          <p:cNvPr id="166963" name="Group 51">
            <a:extLst>
              <a:ext uri="{FF2B5EF4-FFF2-40B4-BE49-F238E27FC236}">
                <a16:creationId xmlns:a16="http://schemas.microsoft.com/office/drawing/2014/main" id="{FDFF237D-AA10-4A81-AFB2-F5A70B7BB4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618652"/>
              </p:ext>
            </p:extLst>
          </p:nvPr>
        </p:nvGraphicFramePr>
        <p:xfrm>
          <a:off x="285751" y="1676400"/>
          <a:ext cx="8686800" cy="5059109"/>
        </p:xfrm>
        <a:graphic>
          <a:graphicData uri="http://schemas.openxmlformats.org/drawingml/2006/table">
            <a:tbl>
              <a:tblPr/>
              <a:tblGrid>
                <a:gridCol w="2895600">
                  <a:extLst>
                    <a:ext uri="{9D8B030D-6E8A-4147-A177-3AD203B41FA5}">
                      <a16:colId xmlns:a16="http://schemas.microsoft.com/office/drawing/2014/main" val="189053347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164446743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906567149"/>
                    </a:ext>
                  </a:extLst>
                </a:gridCol>
              </a:tblGrid>
              <a:tr h="938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1" i="0" u="sng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Holy Spirit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1" i="0" u="sng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Water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183905"/>
                  </a:ext>
                </a:extLst>
              </a:tr>
              <a:tr h="1022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Spirit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Acts 1:5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Element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Acts 8:38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625503"/>
                  </a:ext>
                </a:extLst>
              </a:tr>
              <a:tr h="1022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Christ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John 1:33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Administered by...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Matthew 28:19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2823008"/>
                  </a:ext>
                </a:extLst>
              </a:tr>
              <a:tr h="1023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Promised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Acts 1:2-8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Nature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Commanded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Acts 10:48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5176225"/>
                  </a:ext>
                </a:extLst>
              </a:tr>
              <a:tr h="1022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 Reveal…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John 16:13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Purpose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 Save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Mark 16:16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458853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69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6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6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Text Box 2">
            <a:extLst>
              <a:ext uri="{FF2B5EF4-FFF2-40B4-BE49-F238E27FC236}">
                <a16:creationId xmlns:a16="http://schemas.microsoft.com/office/drawing/2014/main" id="{212A5496-CDED-4E89-BA03-C34C9F85C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52400"/>
            <a:ext cx="6705600" cy="800100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altLang="en-US" sz="44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Have miracles ceased?</a:t>
            </a:r>
          </a:p>
        </p:txBody>
      </p:sp>
      <p:pic>
        <p:nvPicPr>
          <p:cNvPr id="159747" name="Picture 3" descr="Oral Roberts">
            <a:extLst>
              <a:ext uri="{FF2B5EF4-FFF2-40B4-BE49-F238E27FC236}">
                <a16:creationId xmlns:a16="http://schemas.microsoft.com/office/drawing/2014/main" id="{054D80AD-9B64-4AC6-A87E-3B125FF72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57400" cy="147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9748" name="Text Box 4">
            <a:extLst>
              <a:ext uri="{FF2B5EF4-FFF2-40B4-BE49-F238E27FC236}">
                <a16:creationId xmlns:a16="http://schemas.microsoft.com/office/drawing/2014/main" id="{D6CC0487-E845-4DD6-89FD-C718FF33A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366963"/>
            <a:ext cx="8763000" cy="2217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200" b="1" dirty="0">
                <a:latin typeface="+mn-lt"/>
              </a:rPr>
              <a:t>I. The Purpose Is Accomplished</a:t>
            </a:r>
          </a:p>
          <a:p>
            <a:pPr>
              <a:lnSpc>
                <a:spcPct val="150000"/>
              </a:lnSpc>
            </a:pPr>
            <a:r>
              <a:rPr lang="en-US" altLang="en-US" sz="3200" b="1" dirty="0">
                <a:latin typeface="+mn-lt"/>
              </a:rPr>
              <a:t>II. Holy Spirit Baptism Has Ceased </a:t>
            </a:r>
          </a:p>
          <a:p>
            <a:pPr>
              <a:lnSpc>
                <a:spcPct val="150000"/>
              </a:lnSpc>
            </a:pPr>
            <a:r>
              <a:rPr lang="en-US" altLang="en-US" sz="3200" b="1" dirty="0">
                <a:latin typeface="+mn-lt"/>
              </a:rPr>
              <a:t>III. Means Of Imparting Gifts Has Ceased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9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9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9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9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9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9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9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9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9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1" name="Rectangle 3">
            <a:extLst>
              <a:ext uri="{FF2B5EF4-FFF2-40B4-BE49-F238E27FC236}">
                <a16:creationId xmlns:a16="http://schemas.microsoft.com/office/drawing/2014/main" id="{30E80408-46DB-417E-A7AB-A85461B9CC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57399"/>
            <a:ext cx="8229600" cy="4525963"/>
          </a:xfrm>
        </p:spPr>
        <p:txBody>
          <a:bodyPr/>
          <a:lstStyle/>
          <a:p>
            <a:r>
              <a:rPr lang="en-US" altLang="en-US" dirty="0"/>
              <a:t>The apostles laid their hands on the seven men of good reputation. (Acts 6:3-6)</a:t>
            </a:r>
          </a:p>
          <a:p>
            <a:r>
              <a:rPr lang="en-US" altLang="en-US" dirty="0"/>
              <a:t>The apostles Peter and John laid their hands on the Samaritans. (Acts 8:18-19)</a:t>
            </a:r>
          </a:p>
          <a:p>
            <a:r>
              <a:rPr lang="en-US" altLang="en-US" dirty="0"/>
              <a:t>The apostle Paul laid his hands on the Ephesians. (Acts 19:6)</a:t>
            </a:r>
          </a:p>
        </p:txBody>
      </p:sp>
      <p:sp>
        <p:nvSpPr>
          <p:cNvPr id="191492" name="Text Box 4">
            <a:extLst>
              <a:ext uri="{FF2B5EF4-FFF2-40B4-BE49-F238E27FC236}">
                <a16:creationId xmlns:a16="http://schemas.microsoft.com/office/drawing/2014/main" id="{1EDAE162-9F69-4115-8D4B-E97544C2F9DC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noFill/>
          <a:ln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4000" dirty="0"/>
              <a:t> </a:t>
            </a:r>
            <a:r>
              <a:rPr lang="en-US" altLang="en-US" sz="4000" b="1" dirty="0"/>
              <a:t>III. </a:t>
            </a:r>
            <a:r>
              <a:rPr lang="en-US" altLang="en-US" sz="4000" b="1" dirty="0">
                <a:solidFill>
                  <a:schemeClr val="tx1"/>
                </a:solidFill>
              </a:rPr>
              <a:t>Means Of Imparting Miraculous Gifts Has Ceased</a:t>
            </a:r>
            <a:endParaRPr lang="en-US" altLang="en-US" sz="40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Text Box 2">
            <a:extLst>
              <a:ext uri="{FF2B5EF4-FFF2-40B4-BE49-F238E27FC236}">
                <a16:creationId xmlns:a16="http://schemas.microsoft.com/office/drawing/2014/main" id="{43822929-8831-4BE7-B919-1A3075E56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52400"/>
            <a:ext cx="6705600" cy="800100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altLang="en-US" sz="44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Have miracles ceased?</a:t>
            </a:r>
          </a:p>
        </p:txBody>
      </p:sp>
      <p:pic>
        <p:nvPicPr>
          <p:cNvPr id="190467" name="Picture 3" descr="Oral Roberts">
            <a:extLst>
              <a:ext uri="{FF2B5EF4-FFF2-40B4-BE49-F238E27FC236}">
                <a16:creationId xmlns:a16="http://schemas.microsoft.com/office/drawing/2014/main" id="{E554810E-2B6E-4EEB-BF50-8182310531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57400" cy="147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0468" name="Text Box 4">
            <a:extLst>
              <a:ext uri="{FF2B5EF4-FFF2-40B4-BE49-F238E27FC236}">
                <a16:creationId xmlns:a16="http://schemas.microsoft.com/office/drawing/2014/main" id="{4F2BE2C0-C4EF-4965-A284-9BE8CE818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752600"/>
            <a:ext cx="89916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200" b="1" dirty="0">
                <a:latin typeface="+mn-lt"/>
              </a:rPr>
              <a:t>I. The Purpose Is Accomplished</a:t>
            </a:r>
          </a:p>
          <a:p>
            <a:pPr>
              <a:lnSpc>
                <a:spcPct val="150000"/>
              </a:lnSpc>
            </a:pPr>
            <a:r>
              <a:rPr lang="en-US" altLang="en-US" sz="3200" b="1" dirty="0">
                <a:latin typeface="+mn-lt"/>
              </a:rPr>
              <a:t>II. Holy Spirit Baptism Has Ceased </a:t>
            </a:r>
          </a:p>
          <a:p>
            <a:pPr>
              <a:lnSpc>
                <a:spcPct val="150000"/>
              </a:lnSpc>
            </a:pPr>
            <a:r>
              <a:rPr lang="en-US" altLang="en-US" sz="3200" b="1" dirty="0">
                <a:latin typeface="+mn-lt"/>
              </a:rPr>
              <a:t>III. Means Of Imparting Gifts Has Ceased</a:t>
            </a:r>
            <a:r>
              <a:rPr lang="en-US" altLang="en-US" dirty="0">
                <a:latin typeface="+mn-lt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altLang="en-US" sz="3200" b="1" dirty="0">
                <a:latin typeface="+mn-lt"/>
              </a:rPr>
              <a:t>IV. The Apostle Paul Prophesied They Would Cease With The Complete Revelation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0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0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0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0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0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0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0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0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0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04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04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04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2" name="Text Box 6">
            <a:extLst>
              <a:ext uri="{FF2B5EF4-FFF2-40B4-BE49-F238E27FC236}">
                <a16:creationId xmlns:a16="http://schemas.microsoft.com/office/drawing/2014/main" id="{92F6FD6F-D394-4C01-B147-525AEF114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859" y="177999"/>
            <a:ext cx="7884282" cy="1323439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4000" dirty="0"/>
              <a:t>Spiritual Gifts in the 1</a:t>
            </a:r>
            <a:r>
              <a:rPr lang="en-US" altLang="en-US" sz="4000" baseline="30000" dirty="0"/>
              <a:t>st</a:t>
            </a:r>
            <a:r>
              <a:rPr lang="en-US" altLang="en-US" sz="4000" dirty="0"/>
              <a:t> Century Church – 1 Corinthians 12:8-11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AAA0DE-42AC-4474-B04B-DF76B8F4C562}"/>
              </a:ext>
            </a:extLst>
          </p:cNvPr>
          <p:cNvSpPr txBox="1"/>
          <p:nvPr/>
        </p:nvSpPr>
        <p:spPr>
          <a:xfrm>
            <a:off x="1712082" y="1828800"/>
            <a:ext cx="571983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3200" b="1" dirty="0"/>
              <a:t>Word of Wisdom</a:t>
            </a:r>
          </a:p>
          <a:p>
            <a:pPr marL="457200" indent="-457200">
              <a:buAutoNum type="arabicPeriod"/>
            </a:pPr>
            <a:r>
              <a:rPr lang="en-US" sz="3200" b="1" dirty="0"/>
              <a:t>Word of knowledge</a:t>
            </a:r>
          </a:p>
          <a:p>
            <a:pPr marL="457200" indent="-457200">
              <a:buAutoNum type="arabicPeriod"/>
            </a:pPr>
            <a:r>
              <a:rPr lang="en-US" sz="3200" b="1" dirty="0"/>
              <a:t>Faith</a:t>
            </a:r>
          </a:p>
          <a:p>
            <a:pPr marL="457200" indent="-457200">
              <a:buAutoNum type="arabicPeriod"/>
            </a:pPr>
            <a:r>
              <a:rPr lang="en-US" sz="3200" b="1" dirty="0"/>
              <a:t>Gifts of healing</a:t>
            </a:r>
          </a:p>
          <a:p>
            <a:pPr marL="457200" indent="-457200">
              <a:buAutoNum type="arabicPeriod"/>
            </a:pPr>
            <a:r>
              <a:rPr lang="en-US" sz="3200" b="1" dirty="0"/>
              <a:t>Working of miracles</a:t>
            </a:r>
          </a:p>
          <a:p>
            <a:pPr marL="457200" indent="-457200">
              <a:buAutoNum type="arabicPeriod"/>
            </a:pPr>
            <a:r>
              <a:rPr lang="en-US" sz="3200" b="1" dirty="0"/>
              <a:t>Prophecy</a:t>
            </a:r>
          </a:p>
          <a:p>
            <a:pPr marL="457200" indent="-457200">
              <a:buAutoNum type="arabicPeriod"/>
            </a:pPr>
            <a:r>
              <a:rPr lang="en-US" sz="3200" b="1" dirty="0"/>
              <a:t>Discerning of spirits</a:t>
            </a:r>
          </a:p>
          <a:p>
            <a:pPr marL="457200" indent="-457200">
              <a:buAutoNum type="arabicPeriod"/>
            </a:pPr>
            <a:r>
              <a:rPr lang="en-US" sz="3200" b="1" dirty="0"/>
              <a:t>Different kinds of tongues</a:t>
            </a:r>
          </a:p>
          <a:p>
            <a:pPr marL="457200" indent="-457200">
              <a:buAutoNum type="arabicPeriod"/>
            </a:pPr>
            <a:r>
              <a:rPr lang="en-US" sz="3200" b="1" dirty="0"/>
              <a:t>Interpretation of tongues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247AD4E-00EF-4FA4-AC1C-BEEFD39F0784}"/>
              </a:ext>
            </a:extLst>
          </p:cNvPr>
          <p:cNvSpPr txBox="1"/>
          <p:nvPr/>
        </p:nvSpPr>
        <p:spPr>
          <a:xfrm>
            <a:off x="597995" y="1752600"/>
            <a:ext cx="794801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1 Corinthians 12 – Enumeration Of Gifts</a:t>
            </a:r>
          </a:p>
          <a:p>
            <a:endParaRPr lang="en-US" sz="3200" b="1" dirty="0"/>
          </a:p>
          <a:p>
            <a:r>
              <a:rPr lang="en-US" sz="3200" b="1" dirty="0"/>
              <a:t>1 Corinthians 13 – </a:t>
            </a:r>
            <a:r>
              <a:rPr lang="en-US" sz="3200" b="1" u="sng" dirty="0"/>
              <a:t>Duration</a:t>
            </a:r>
            <a:r>
              <a:rPr lang="en-US" sz="3200" b="1" dirty="0"/>
              <a:t> Of Gifts</a:t>
            </a:r>
          </a:p>
          <a:p>
            <a:endParaRPr lang="en-US" sz="3200" b="1" dirty="0"/>
          </a:p>
          <a:p>
            <a:r>
              <a:rPr lang="en-US" sz="3200" b="1" dirty="0"/>
              <a:t>1 Corinthians 14 – Regulation of Gifts</a:t>
            </a:r>
            <a:endParaRPr lang="en-US" b="1" dirty="0"/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B7D260B8-C6DF-1B5D-806C-9FBD0D7AD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" y="152400"/>
            <a:ext cx="9067800" cy="1323439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4000" dirty="0"/>
              <a:t>Spiritual Gifts in the 1</a:t>
            </a:r>
            <a:r>
              <a:rPr lang="en-US" altLang="en-US" sz="4000" baseline="30000" dirty="0"/>
              <a:t>st</a:t>
            </a:r>
            <a:r>
              <a:rPr lang="en-US" altLang="en-US" sz="4000" dirty="0"/>
              <a:t> Century Church</a:t>
            </a:r>
            <a:br>
              <a:rPr lang="en-US" altLang="en-US" sz="4000" dirty="0"/>
            </a:br>
            <a:r>
              <a:rPr lang="en-US" altLang="en-US" sz="4000" dirty="0"/>
              <a:t>THREE CHAPTERS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Text Box 4">
            <a:extLst>
              <a:ext uri="{FF2B5EF4-FFF2-40B4-BE49-F238E27FC236}">
                <a16:creationId xmlns:a16="http://schemas.microsoft.com/office/drawing/2014/main" id="{D89ABC76-CD13-4C6F-A247-A44F9E02D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594" y="381000"/>
            <a:ext cx="78710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 dirty="0"/>
              <a:t>Those Who Believe In Miracles Today…</a:t>
            </a:r>
          </a:p>
        </p:txBody>
      </p:sp>
      <p:sp>
        <p:nvSpPr>
          <p:cNvPr id="162821" name="Text Box 5">
            <a:extLst>
              <a:ext uri="{FF2B5EF4-FFF2-40B4-BE49-F238E27FC236}">
                <a16:creationId xmlns:a16="http://schemas.microsoft.com/office/drawing/2014/main" id="{B30C355D-097A-41D2-AB7A-70254877C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371600"/>
            <a:ext cx="7651454" cy="1482714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buFontTx/>
              <a:buChar char="•"/>
            </a:pPr>
            <a:r>
              <a:rPr lang="en-US" altLang="en-US" sz="2400" dirty="0">
                <a:solidFill>
                  <a:srgbClr val="0000FF"/>
                </a:solidFill>
              </a:rPr>
              <a:t> Some rely on miracles and do not seek medical help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altLang="en-US" sz="2400" dirty="0">
                <a:solidFill>
                  <a:srgbClr val="0000FF"/>
                </a:solidFill>
              </a:rPr>
              <a:t> Some seek medical help but still think it is a miracle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altLang="en-US" sz="2400" dirty="0">
                <a:solidFill>
                  <a:srgbClr val="0000FF"/>
                </a:solidFill>
              </a:rPr>
              <a:t> Some have </a:t>
            </a:r>
            <a:r>
              <a:rPr lang="en-US" altLang="en-US" sz="2400" i="1" dirty="0">
                <a:solidFill>
                  <a:srgbClr val="0000FF"/>
                </a:solidFill>
              </a:rPr>
              <a:t>Faith Healing</a:t>
            </a:r>
            <a:r>
              <a:rPr lang="en-US" altLang="en-US" sz="2400" dirty="0">
                <a:solidFill>
                  <a:srgbClr val="0000FF"/>
                </a:solidFill>
              </a:rPr>
              <a:t> services (i.e. Oral Roberts)</a:t>
            </a:r>
          </a:p>
        </p:txBody>
      </p:sp>
      <p:sp>
        <p:nvSpPr>
          <p:cNvPr id="162822" name="Text Box 6">
            <a:extLst>
              <a:ext uri="{FF2B5EF4-FFF2-40B4-BE49-F238E27FC236}">
                <a16:creationId xmlns:a16="http://schemas.microsoft.com/office/drawing/2014/main" id="{5031A72D-7900-4628-9DE4-A48FBFCAB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962400"/>
            <a:ext cx="78438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 dirty="0"/>
              <a:t>Believe in Holy Spirit Baptism for believers today</a:t>
            </a:r>
          </a:p>
          <a:p>
            <a:pPr algn="ctr"/>
            <a:r>
              <a:rPr lang="en-US" altLang="en-US" sz="2800" dirty="0"/>
              <a:t>as the apostles experienced in Acts 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28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28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1" grpId="0" animBg="1"/>
      <p:bldP spid="1628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3" name="Text Box 5">
            <a:extLst>
              <a:ext uri="{FF2B5EF4-FFF2-40B4-BE49-F238E27FC236}">
                <a16:creationId xmlns:a16="http://schemas.microsoft.com/office/drawing/2014/main" id="{BB472DE3-0F2C-4496-BE03-D1DDEE141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5465" y="1905000"/>
            <a:ext cx="4233069" cy="707886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4000" b="1" dirty="0"/>
              <a:t>1 Corinthians 13</a:t>
            </a:r>
          </a:p>
        </p:txBody>
      </p:sp>
      <p:sp>
        <p:nvSpPr>
          <p:cNvPr id="171014" name="Text Box 6">
            <a:extLst>
              <a:ext uri="{FF2B5EF4-FFF2-40B4-BE49-F238E27FC236}">
                <a16:creationId xmlns:a16="http://schemas.microsoft.com/office/drawing/2014/main" id="{DD426381-9B2B-4485-9E89-8F2BDE20F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" y="217101"/>
            <a:ext cx="73914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4000" i="1" dirty="0">
                <a:latin typeface="Times New Roman" panose="02020603050405020304" pitchFamily="18" charset="0"/>
              </a:rPr>
              <a:t>Love Is The “More Excellent Way”</a:t>
            </a:r>
            <a:br>
              <a:rPr lang="en-US" altLang="en-US" sz="4000" i="1" dirty="0">
                <a:latin typeface="Times New Roman" panose="02020603050405020304" pitchFamily="18" charset="0"/>
              </a:rPr>
            </a:br>
            <a:r>
              <a:rPr lang="en-US" altLang="en-US" sz="4000" dirty="0">
                <a:latin typeface="Times New Roman" panose="02020603050405020304" pitchFamily="18" charset="0"/>
              </a:rPr>
              <a:t>(1 Corinthians 12:31)</a:t>
            </a:r>
            <a:endParaRPr lang="en-US" altLang="en-US" sz="4000" i="1" dirty="0">
              <a:latin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CBA572-D2C1-4E57-9E37-89CF266D7913}"/>
              </a:ext>
            </a:extLst>
          </p:cNvPr>
          <p:cNvSpPr txBox="1"/>
          <p:nvPr/>
        </p:nvSpPr>
        <p:spPr>
          <a:xfrm>
            <a:off x="740273" y="2819400"/>
            <a:ext cx="7663454" cy="3352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romanUcPeriod"/>
            </a:pPr>
            <a:r>
              <a:rPr lang="en-US" sz="3200" b="1" dirty="0"/>
              <a:t>Without Love – Nothing (vv. 1-3)</a:t>
            </a:r>
          </a:p>
          <a:p>
            <a:pPr marL="514350" indent="-514350">
              <a:buAutoNum type="romanUcPeriod"/>
            </a:pPr>
            <a:r>
              <a:rPr lang="en-US" sz="3200" b="1" dirty="0"/>
              <a:t>Characteristics Of Love (vv. 4-7)</a:t>
            </a:r>
          </a:p>
          <a:p>
            <a:pPr marL="514350" indent="-514350">
              <a:buAutoNum type="romanUcPeriod"/>
            </a:pPr>
            <a:r>
              <a:rPr lang="en-US" sz="3200" b="1" dirty="0"/>
              <a:t>Spiritual Gifts Cease, But Love Continues (vv. 8-13)</a:t>
            </a:r>
          </a:p>
          <a:p>
            <a:pPr marL="914400" lvl="1" indent="-457200">
              <a:buAutoNum type="alphaUcPeriod"/>
            </a:pPr>
            <a:r>
              <a:rPr lang="en-US" sz="3200" b="1" dirty="0"/>
              <a:t>Spiritual Gifts Cease (v. 8-12)</a:t>
            </a:r>
          </a:p>
          <a:p>
            <a:pPr marL="914400" lvl="1" indent="-457200">
              <a:buAutoNum type="alphaUcPeriod"/>
            </a:pPr>
            <a:r>
              <a:rPr lang="en-US" sz="3200" b="1" dirty="0"/>
              <a:t>Love Continues (v. 13)</a:t>
            </a:r>
          </a:p>
          <a:p>
            <a:pPr marL="514350" indent="-514350">
              <a:buAutoNum type="romanUcPeriod"/>
            </a:pP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10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3" grpId="0" animBg="1"/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6" name="Text Box 4">
            <a:extLst>
              <a:ext uri="{FF2B5EF4-FFF2-40B4-BE49-F238E27FC236}">
                <a16:creationId xmlns:a16="http://schemas.microsoft.com/office/drawing/2014/main" id="{B9F17852-3C92-433D-82AD-84D24FCD4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4038" y="609600"/>
            <a:ext cx="5053012" cy="7112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4000"/>
              <a:t>1 Corinthians 13:8-10</a:t>
            </a:r>
          </a:p>
        </p:txBody>
      </p:sp>
      <p:sp>
        <p:nvSpPr>
          <p:cNvPr id="172037" name="Text Box 5">
            <a:extLst>
              <a:ext uri="{FF2B5EF4-FFF2-40B4-BE49-F238E27FC236}">
                <a16:creationId xmlns:a16="http://schemas.microsoft.com/office/drawing/2014/main" id="{893764F1-8E38-4328-BCEB-130F50F7D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8610600" cy="4401205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i="1" dirty="0"/>
              <a:t>8 Love never fails; but if there are gifts of prophecy, they will be done away; if there are tongues, they will cease; if there is knowledge, it will be done away.</a:t>
            </a:r>
          </a:p>
          <a:p>
            <a:endParaRPr lang="en-US" altLang="en-US" sz="2800" i="1" dirty="0"/>
          </a:p>
          <a:p>
            <a:r>
              <a:rPr lang="en-US" altLang="en-US" sz="2800" i="1" dirty="0"/>
              <a:t>9 For we know in part and we prophesy in part; </a:t>
            </a:r>
          </a:p>
          <a:p>
            <a:endParaRPr lang="en-US" altLang="en-US" sz="2800" i="1" dirty="0"/>
          </a:p>
          <a:p>
            <a:r>
              <a:rPr lang="en-US" altLang="en-US" sz="2800" i="1" dirty="0"/>
              <a:t>10 </a:t>
            </a:r>
            <a:r>
              <a:rPr lang="en-US" altLang="en-US" sz="2800" b="1" i="1" u="sng" dirty="0"/>
              <a:t>but when the perfect comes, the partial will be done away.</a:t>
            </a:r>
            <a:r>
              <a:rPr lang="en-US" altLang="en-US" sz="2800" dirty="0"/>
              <a:t> </a:t>
            </a:r>
          </a:p>
          <a:p>
            <a:endParaRPr lang="en-US" altLang="en-US" sz="2800" dirty="0"/>
          </a:p>
          <a:p>
            <a:r>
              <a:rPr lang="en-US" altLang="en-US" sz="2800" dirty="0"/>
              <a:t>NASB1995</a:t>
            </a:r>
            <a:endParaRPr lang="en-US" altLang="en-US" sz="2800" i="1" dirty="0"/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60" name="Text Box 4">
            <a:extLst>
              <a:ext uri="{FF2B5EF4-FFF2-40B4-BE49-F238E27FC236}">
                <a16:creationId xmlns:a16="http://schemas.microsoft.com/office/drawing/2014/main" id="{C3ACDE74-C821-4F5F-99DC-25D4E9C8D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678" y="48161"/>
            <a:ext cx="8712643" cy="1323439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4000" dirty="0">
                <a:solidFill>
                  <a:srgbClr val="0000FF"/>
                </a:solidFill>
              </a:rPr>
              <a:t>What was to happen to spiritual gifts?</a:t>
            </a:r>
          </a:p>
          <a:p>
            <a:pPr algn="ctr"/>
            <a:r>
              <a:rPr lang="en-US" altLang="en-US" sz="4000" dirty="0">
                <a:solidFill>
                  <a:srgbClr val="0000FF"/>
                </a:solidFill>
              </a:rPr>
              <a:t>1 Corinthians 13:8</a:t>
            </a:r>
          </a:p>
        </p:txBody>
      </p:sp>
      <p:sp>
        <p:nvSpPr>
          <p:cNvPr id="173061" name="Text Box 5">
            <a:extLst>
              <a:ext uri="{FF2B5EF4-FFF2-40B4-BE49-F238E27FC236}">
                <a16:creationId xmlns:a16="http://schemas.microsoft.com/office/drawing/2014/main" id="{630197B0-283B-442F-8A68-06F0A5122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219200"/>
            <a:ext cx="4586288" cy="420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en-US" sz="6000">
                <a:latin typeface="Comic Sans MS" panose="030F0702030302020204" pitchFamily="66" charset="0"/>
              </a:rPr>
              <a:t>Fail</a:t>
            </a:r>
          </a:p>
          <a:p>
            <a:pPr algn="ctr">
              <a:lnSpc>
                <a:spcPct val="150000"/>
              </a:lnSpc>
            </a:pPr>
            <a:r>
              <a:rPr lang="en-US" altLang="en-US" sz="6000">
                <a:latin typeface="Comic Sans MS" panose="030F0702030302020204" pitchFamily="66" charset="0"/>
              </a:rPr>
              <a:t>Cease</a:t>
            </a:r>
          </a:p>
          <a:p>
            <a:pPr algn="ctr">
              <a:lnSpc>
                <a:spcPct val="150000"/>
              </a:lnSpc>
            </a:pPr>
            <a:r>
              <a:rPr lang="en-US" altLang="en-US" sz="6000">
                <a:latin typeface="Comic Sans MS" panose="030F0702030302020204" pitchFamily="66" charset="0"/>
              </a:rPr>
              <a:t>Vanish Away</a:t>
            </a:r>
          </a:p>
        </p:txBody>
      </p:sp>
      <p:graphicFrame>
        <p:nvGraphicFramePr>
          <p:cNvPr id="173062" name="Object 6">
            <a:extLst>
              <a:ext uri="{FF2B5EF4-FFF2-40B4-BE49-F238E27FC236}">
                <a16:creationId xmlns:a16="http://schemas.microsoft.com/office/drawing/2014/main" id="{665DD1F4-BEA0-4456-AF8F-82F2C36789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6800" y="1524000"/>
          <a:ext cx="9601200" cy="617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rawing" r:id="rId2" imgW="9448920" imgH="6076800" progId="WPDraw30.Drawing">
                  <p:embed/>
                </p:oleObj>
              </mc:Choice>
              <mc:Fallback>
                <p:oleObj name="Drawing" r:id="rId2" imgW="9448920" imgH="6076800" progId="WPDraw30.Drawing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524000"/>
                        <a:ext cx="9601200" cy="617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Text Box 4">
            <a:extLst>
              <a:ext uri="{FF2B5EF4-FFF2-40B4-BE49-F238E27FC236}">
                <a16:creationId xmlns:a16="http://schemas.microsoft.com/office/drawing/2014/main" id="{2BBBA67D-081D-43DD-9EDE-C0298DC23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9724" y="990600"/>
            <a:ext cx="7024552" cy="646331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dirty="0">
                <a:solidFill>
                  <a:srgbClr val="0000FF"/>
                </a:solidFill>
              </a:rPr>
              <a:t>Two Views of 1 Corinthians 13:10</a:t>
            </a:r>
          </a:p>
        </p:txBody>
      </p:sp>
      <p:grpSp>
        <p:nvGrpSpPr>
          <p:cNvPr id="174088" name="Group 8">
            <a:extLst>
              <a:ext uri="{FF2B5EF4-FFF2-40B4-BE49-F238E27FC236}">
                <a16:creationId xmlns:a16="http://schemas.microsoft.com/office/drawing/2014/main" id="{85E4EEC5-D138-4CB6-B912-FF8E62EB69B4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828800"/>
            <a:ext cx="3200400" cy="4648200"/>
            <a:chOff x="528" y="912"/>
            <a:chExt cx="2016" cy="2928"/>
          </a:xfrm>
        </p:grpSpPr>
        <p:sp>
          <p:nvSpPr>
            <p:cNvPr id="174085" name="Rectangle 5">
              <a:extLst>
                <a:ext uri="{FF2B5EF4-FFF2-40B4-BE49-F238E27FC236}">
                  <a16:creationId xmlns:a16="http://schemas.microsoft.com/office/drawing/2014/main" id="{8E5255D3-3BCE-4708-B768-B0974B1084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912"/>
              <a:ext cx="2016" cy="29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800" b="1" dirty="0"/>
                <a:t>Miracles Continue</a:t>
              </a:r>
            </a:p>
            <a:p>
              <a:pPr algn="ctr"/>
              <a:r>
                <a:rPr lang="en-US" altLang="en-US" sz="2800" b="1" dirty="0"/>
                <a:t>Until</a:t>
              </a:r>
            </a:p>
            <a:p>
              <a:pPr algn="ctr"/>
              <a:endParaRPr lang="en-US" altLang="en-US" sz="2800" b="1" dirty="0"/>
            </a:p>
            <a:p>
              <a:pPr algn="ctr"/>
              <a:endParaRPr lang="en-US" altLang="en-US" sz="2800" b="1" dirty="0"/>
            </a:p>
            <a:p>
              <a:pPr algn="ctr"/>
              <a:r>
                <a:rPr lang="en-US" altLang="en-US" sz="2800" b="1" dirty="0"/>
                <a:t>“Perfect”</a:t>
              </a:r>
            </a:p>
            <a:p>
              <a:pPr algn="ctr"/>
              <a:endParaRPr lang="en-US" altLang="en-US" sz="2800" b="1" dirty="0"/>
            </a:p>
            <a:p>
              <a:pPr algn="ctr"/>
              <a:endParaRPr lang="en-US" altLang="en-US" sz="2800" b="1" dirty="0"/>
            </a:p>
            <a:p>
              <a:pPr algn="ctr"/>
              <a:endParaRPr lang="en-US" altLang="en-US" sz="2800" b="1" dirty="0"/>
            </a:p>
            <a:p>
              <a:pPr algn="ctr"/>
              <a:r>
                <a:rPr lang="en-US" altLang="en-US" sz="2800" b="1" dirty="0"/>
                <a:t>Comes</a:t>
              </a:r>
            </a:p>
          </p:txBody>
        </p:sp>
        <p:graphicFrame>
          <p:nvGraphicFramePr>
            <p:cNvPr id="174086" name="Object 6">
              <a:extLst>
                <a:ext uri="{FF2B5EF4-FFF2-40B4-BE49-F238E27FC236}">
                  <a16:creationId xmlns:a16="http://schemas.microsoft.com/office/drawing/2014/main" id="{FDB30107-45EA-4CFE-B8FF-BFA56FD057D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08" y="2544"/>
            <a:ext cx="1200" cy="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rawing" r:id="rId2" imgW="2286000" imgH="1380960" progId="WPDraw30.Drawing">
                    <p:embed/>
                  </p:oleObj>
                </mc:Choice>
                <mc:Fallback>
                  <p:oleObj name="Drawing" r:id="rId2" imgW="2286000" imgH="1380960" progId="WPDraw30.Drawing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" y="2544"/>
                          <a:ext cx="1200" cy="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087" name="AutoShape 7">
              <a:extLst>
                <a:ext uri="{FF2B5EF4-FFF2-40B4-BE49-F238E27FC236}">
                  <a16:creationId xmlns:a16="http://schemas.microsoft.com/office/drawing/2014/main" id="{707523D0-C2EF-4417-B901-62D761BFE2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824"/>
              <a:ext cx="480" cy="336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098" name="Group 18">
            <a:extLst>
              <a:ext uri="{FF2B5EF4-FFF2-40B4-BE49-F238E27FC236}">
                <a16:creationId xmlns:a16="http://schemas.microsoft.com/office/drawing/2014/main" id="{2210AE74-9FD1-4479-8378-54D136B15246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1828800"/>
            <a:ext cx="3200400" cy="4648200"/>
            <a:chOff x="3024" y="912"/>
            <a:chExt cx="2016" cy="2928"/>
          </a:xfrm>
        </p:grpSpPr>
        <p:sp>
          <p:nvSpPr>
            <p:cNvPr id="174094" name="Rectangle 14">
              <a:extLst>
                <a:ext uri="{FF2B5EF4-FFF2-40B4-BE49-F238E27FC236}">
                  <a16:creationId xmlns:a16="http://schemas.microsoft.com/office/drawing/2014/main" id="{C2685E64-6B74-421E-B854-64AEC7A28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912"/>
              <a:ext cx="2016" cy="29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800" b="1" dirty="0"/>
                <a:t>Miracles Continue</a:t>
              </a:r>
            </a:p>
            <a:p>
              <a:pPr algn="ctr"/>
              <a:r>
                <a:rPr lang="en-US" altLang="en-US" sz="2800" b="1" dirty="0"/>
                <a:t>Until</a:t>
              </a:r>
            </a:p>
            <a:p>
              <a:pPr algn="ctr"/>
              <a:endParaRPr lang="en-US" altLang="en-US" sz="2800" b="1" dirty="0"/>
            </a:p>
            <a:p>
              <a:pPr algn="ctr"/>
              <a:endParaRPr lang="en-US" altLang="en-US" sz="2800" b="1" dirty="0"/>
            </a:p>
            <a:p>
              <a:pPr algn="ctr"/>
              <a:r>
                <a:rPr lang="en-US" altLang="en-US" sz="2800" b="1" dirty="0"/>
                <a:t>“Perfect”</a:t>
              </a:r>
            </a:p>
            <a:p>
              <a:pPr algn="ctr"/>
              <a:endParaRPr lang="en-US" altLang="en-US" sz="2800" b="1" dirty="0"/>
            </a:p>
            <a:p>
              <a:pPr algn="ctr"/>
              <a:endParaRPr lang="en-US" altLang="en-US" sz="2800" b="1" dirty="0"/>
            </a:p>
            <a:p>
              <a:pPr algn="ctr"/>
              <a:endParaRPr lang="en-US" altLang="en-US" sz="2800" b="1" dirty="0"/>
            </a:p>
            <a:p>
              <a:pPr algn="ctr"/>
              <a:r>
                <a:rPr lang="en-US" altLang="en-US" sz="2800" b="1" dirty="0"/>
                <a:t>Comes</a:t>
              </a:r>
            </a:p>
          </p:txBody>
        </p:sp>
        <p:sp>
          <p:nvSpPr>
            <p:cNvPr id="174096" name="AutoShape 16">
              <a:extLst>
                <a:ext uri="{FF2B5EF4-FFF2-40B4-BE49-F238E27FC236}">
                  <a16:creationId xmlns:a16="http://schemas.microsoft.com/office/drawing/2014/main" id="{9EE0AEE2-9D2A-4504-BFB9-04411FCD9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1824"/>
              <a:ext cx="480" cy="336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74097" name="Object 17">
              <a:extLst>
                <a:ext uri="{FF2B5EF4-FFF2-40B4-BE49-F238E27FC236}">
                  <a16:creationId xmlns:a16="http://schemas.microsoft.com/office/drawing/2014/main" id="{9002ECE1-3E24-465C-A988-39A9896FAD6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96" y="2496"/>
            <a:ext cx="733" cy="8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Drawing" r:id="rId4" imgW="1514520" imgH="1685880" progId="WPDraw30.Drawing">
                    <p:embed/>
                  </p:oleObj>
                </mc:Choice>
                <mc:Fallback>
                  <p:oleObj name="Drawing" r:id="rId4" imgW="1514520" imgH="1685880" progId="WPDraw30.Drawing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2496"/>
                          <a:ext cx="733" cy="8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Text Box 4">
            <a:extLst>
              <a:ext uri="{FF2B5EF4-FFF2-40B4-BE49-F238E27FC236}">
                <a16:creationId xmlns:a16="http://schemas.microsoft.com/office/drawing/2014/main" id="{098DA0E5-9F49-984E-A532-DB448B534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9724" y="134034"/>
            <a:ext cx="7032694" cy="646331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dirty="0">
                <a:solidFill>
                  <a:srgbClr val="0000FF"/>
                </a:solidFill>
              </a:rPr>
              <a:t>When would spiritual gifts cease?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40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5108" name="Object 4">
            <a:extLst>
              <a:ext uri="{FF2B5EF4-FFF2-40B4-BE49-F238E27FC236}">
                <a16:creationId xmlns:a16="http://schemas.microsoft.com/office/drawing/2014/main" id="{DF340BE4-1C2A-4B3A-99BC-2DFE7024CC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2105032"/>
              </p:ext>
            </p:extLst>
          </p:nvPr>
        </p:nvGraphicFramePr>
        <p:xfrm>
          <a:off x="533400" y="1143000"/>
          <a:ext cx="7772400" cy="563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rawing" r:id="rId2" imgW="8267760" imgH="6162840" progId="WPDraw30.Drawing">
                  <p:embed/>
                </p:oleObj>
              </mc:Choice>
              <mc:Fallback>
                <p:oleObj name="Drawing" r:id="rId2" imgW="8267760" imgH="6162840" progId="WPDraw30.Drawing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143000"/>
                        <a:ext cx="7772400" cy="563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5109" name="Text Box 5">
            <a:extLst>
              <a:ext uri="{FF2B5EF4-FFF2-40B4-BE49-F238E27FC236}">
                <a16:creationId xmlns:a16="http://schemas.microsoft.com/office/drawing/2014/main" id="{F58C98AF-0966-4E4A-B945-28E34D9E8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78" y="152400"/>
            <a:ext cx="7999306" cy="769441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4400" dirty="0">
                <a:latin typeface="Times New Roman" panose="02020603050405020304" pitchFamily="18" charset="0"/>
              </a:rPr>
              <a:t>“Perfect” is from the Greek </a:t>
            </a:r>
            <a:r>
              <a:rPr lang="en-US" altLang="en-US" sz="4400" i="1" dirty="0" err="1">
                <a:latin typeface="Times New Roman" panose="02020603050405020304" pitchFamily="18" charset="0"/>
              </a:rPr>
              <a:t>teleios</a:t>
            </a:r>
            <a:endParaRPr lang="en-US" altLang="en-US" sz="4400" i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5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134" name="Group 6">
            <a:extLst>
              <a:ext uri="{FF2B5EF4-FFF2-40B4-BE49-F238E27FC236}">
                <a16:creationId xmlns:a16="http://schemas.microsoft.com/office/drawing/2014/main" id="{458FF53C-E058-4BF7-8987-CE46B8555BD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23838" y="1395413"/>
            <a:ext cx="8696325" cy="4067175"/>
            <a:chOff x="141" y="879"/>
            <a:chExt cx="5478" cy="2562"/>
          </a:xfrm>
        </p:grpSpPr>
        <p:sp>
          <p:nvSpPr>
            <p:cNvPr id="176133" name="AutoShape 5">
              <a:extLst>
                <a:ext uri="{FF2B5EF4-FFF2-40B4-BE49-F238E27FC236}">
                  <a16:creationId xmlns:a16="http://schemas.microsoft.com/office/drawing/2014/main" id="{DE7DBCDA-8F95-4B7C-994C-E4C70B47ADF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41" y="879"/>
              <a:ext cx="5478" cy="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6335" name="Group 207">
              <a:extLst>
                <a:ext uri="{FF2B5EF4-FFF2-40B4-BE49-F238E27FC236}">
                  <a16:creationId xmlns:a16="http://schemas.microsoft.com/office/drawing/2014/main" id="{843D1C29-D394-4838-BD96-E44B0C3D4B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1" y="915"/>
              <a:ext cx="5478" cy="2472"/>
              <a:chOff x="141" y="915"/>
              <a:chExt cx="5478" cy="2472"/>
            </a:xfrm>
          </p:grpSpPr>
          <p:sp>
            <p:nvSpPr>
              <p:cNvPr id="176135" name="Freeform 7">
                <a:extLst>
                  <a:ext uri="{FF2B5EF4-FFF2-40B4-BE49-F238E27FC236}">
                    <a16:creationId xmlns:a16="http://schemas.microsoft.com/office/drawing/2014/main" id="{C44C45A0-F40C-45A7-88FB-66363B340D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4" y="2699"/>
                <a:ext cx="2043" cy="676"/>
              </a:xfrm>
              <a:custGeom>
                <a:avLst/>
                <a:gdLst>
                  <a:gd name="T0" fmla="*/ 0 w 2043"/>
                  <a:gd name="T1" fmla="*/ 0 h 676"/>
                  <a:gd name="T2" fmla="*/ 215 w 2043"/>
                  <a:gd name="T3" fmla="*/ 365 h 676"/>
                  <a:gd name="T4" fmla="*/ 239 w 2043"/>
                  <a:gd name="T5" fmla="*/ 401 h 676"/>
                  <a:gd name="T6" fmla="*/ 287 w 2043"/>
                  <a:gd name="T7" fmla="*/ 449 h 676"/>
                  <a:gd name="T8" fmla="*/ 329 w 2043"/>
                  <a:gd name="T9" fmla="*/ 479 h 676"/>
                  <a:gd name="T10" fmla="*/ 347 w 2043"/>
                  <a:gd name="T11" fmla="*/ 497 h 676"/>
                  <a:gd name="T12" fmla="*/ 383 w 2043"/>
                  <a:gd name="T13" fmla="*/ 515 h 676"/>
                  <a:gd name="T14" fmla="*/ 425 w 2043"/>
                  <a:gd name="T15" fmla="*/ 538 h 676"/>
                  <a:gd name="T16" fmla="*/ 491 w 2043"/>
                  <a:gd name="T17" fmla="*/ 568 h 676"/>
                  <a:gd name="T18" fmla="*/ 533 w 2043"/>
                  <a:gd name="T19" fmla="*/ 586 h 676"/>
                  <a:gd name="T20" fmla="*/ 575 w 2043"/>
                  <a:gd name="T21" fmla="*/ 598 h 676"/>
                  <a:gd name="T22" fmla="*/ 641 w 2043"/>
                  <a:gd name="T23" fmla="*/ 616 h 676"/>
                  <a:gd name="T24" fmla="*/ 713 w 2043"/>
                  <a:gd name="T25" fmla="*/ 634 h 676"/>
                  <a:gd name="T26" fmla="*/ 809 w 2043"/>
                  <a:gd name="T27" fmla="*/ 652 h 676"/>
                  <a:gd name="T28" fmla="*/ 881 w 2043"/>
                  <a:gd name="T29" fmla="*/ 664 h 676"/>
                  <a:gd name="T30" fmla="*/ 958 w 2043"/>
                  <a:gd name="T31" fmla="*/ 670 h 676"/>
                  <a:gd name="T32" fmla="*/ 1054 w 2043"/>
                  <a:gd name="T33" fmla="*/ 676 h 676"/>
                  <a:gd name="T34" fmla="*/ 1210 w 2043"/>
                  <a:gd name="T35" fmla="*/ 676 h 676"/>
                  <a:gd name="T36" fmla="*/ 1294 w 2043"/>
                  <a:gd name="T37" fmla="*/ 670 h 676"/>
                  <a:gd name="T38" fmla="*/ 1372 w 2043"/>
                  <a:gd name="T39" fmla="*/ 664 h 676"/>
                  <a:gd name="T40" fmla="*/ 1450 w 2043"/>
                  <a:gd name="T41" fmla="*/ 652 h 676"/>
                  <a:gd name="T42" fmla="*/ 1522 w 2043"/>
                  <a:gd name="T43" fmla="*/ 634 h 676"/>
                  <a:gd name="T44" fmla="*/ 1630 w 2043"/>
                  <a:gd name="T45" fmla="*/ 610 h 676"/>
                  <a:gd name="T46" fmla="*/ 2043 w 2043"/>
                  <a:gd name="T47" fmla="*/ 78 h 676"/>
                  <a:gd name="T48" fmla="*/ 0 w 2043"/>
                  <a:gd name="T49" fmla="*/ 0 h 6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43" h="676">
                    <a:moveTo>
                      <a:pt x="0" y="0"/>
                    </a:moveTo>
                    <a:lnTo>
                      <a:pt x="215" y="365"/>
                    </a:lnTo>
                    <a:lnTo>
                      <a:pt x="239" y="401"/>
                    </a:lnTo>
                    <a:lnTo>
                      <a:pt x="287" y="449"/>
                    </a:lnTo>
                    <a:lnTo>
                      <a:pt x="329" y="479"/>
                    </a:lnTo>
                    <a:lnTo>
                      <a:pt x="347" y="497"/>
                    </a:lnTo>
                    <a:lnTo>
                      <a:pt x="383" y="515"/>
                    </a:lnTo>
                    <a:lnTo>
                      <a:pt x="425" y="538"/>
                    </a:lnTo>
                    <a:lnTo>
                      <a:pt x="491" y="568"/>
                    </a:lnTo>
                    <a:lnTo>
                      <a:pt x="533" y="586"/>
                    </a:lnTo>
                    <a:lnTo>
                      <a:pt x="575" y="598"/>
                    </a:lnTo>
                    <a:lnTo>
                      <a:pt x="641" y="616"/>
                    </a:lnTo>
                    <a:lnTo>
                      <a:pt x="713" y="634"/>
                    </a:lnTo>
                    <a:lnTo>
                      <a:pt x="809" y="652"/>
                    </a:lnTo>
                    <a:lnTo>
                      <a:pt x="881" y="664"/>
                    </a:lnTo>
                    <a:lnTo>
                      <a:pt x="958" y="670"/>
                    </a:lnTo>
                    <a:lnTo>
                      <a:pt x="1054" y="676"/>
                    </a:lnTo>
                    <a:lnTo>
                      <a:pt x="1210" y="676"/>
                    </a:lnTo>
                    <a:lnTo>
                      <a:pt x="1294" y="670"/>
                    </a:lnTo>
                    <a:lnTo>
                      <a:pt x="1372" y="664"/>
                    </a:lnTo>
                    <a:lnTo>
                      <a:pt x="1450" y="652"/>
                    </a:lnTo>
                    <a:lnTo>
                      <a:pt x="1522" y="634"/>
                    </a:lnTo>
                    <a:lnTo>
                      <a:pt x="1630" y="610"/>
                    </a:lnTo>
                    <a:lnTo>
                      <a:pt x="2043" y="7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89898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36" name="Freeform 8">
                <a:extLst>
                  <a:ext uri="{FF2B5EF4-FFF2-40B4-BE49-F238E27FC236}">
                    <a16:creationId xmlns:a16="http://schemas.microsoft.com/office/drawing/2014/main" id="{67A6F80C-4E30-42A1-B7A7-0E741B686C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7" y="2824"/>
                <a:ext cx="2080" cy="497"/>
              </a:xfrm>
              <a:custGeom>
                <a:avLst/>
                <a:gdLst>
                  <a:gd name="T0" fmla="*/ 48 w 2080"/>
                  <a:gd name="T1" fmla="*/ 102 h 497"/>
                  <a:gd name="T2" fmla="*/ 0 w 2080"/>
                  <a:gd name="T3" fmla="*/ 12 h 497"/>
                  <a:gd name="T4" fmla="*/ 2080 w 2080"/>
                  <a:gd name="T5" fmla="*/ 0 h 497"/>
                  <a:gd name="T6" fmla="*/ 1948 w 2080"/>
                  <a:gd name="T7" fmla="*/ 222 h 497"/>
                  <a:gd name="T8" fmla="*/ 1912 w 2080"/>
                  <a:gd name="T9" fmla="*/ 276 h 497"/>
                  <a:gd name="T10" fmla="*/ 1894 w 2080"/>
                  <a:gd name="T11" fmla="*/ 294 h 497"/>
                  <a:gd name="T12" fmla="*/ 1870 w 2080"/>
                  <a:gd name="T13" fmla="*/ 324 h 497"/>
                  <a:gd name="T14" fmla="*/ 1822 w 2080"/>
                  <a:gd name="T15" fmla="*/ 354 h 497"/>
                  <a:gd name="T16" fmla="*/ 1775 w 2080"/>
                  <a:gd name="T17" fmla="*/ 390 h 497"/>
                  <a:gd name="T18" fmla="*/ 1721 w 2080"/>
                  <a:gd name="T19" fmla="*/ 419 h 497"/>
                  <a:gd name="T20" fmla="*/ 1667 w 2080"/>
                  <a:gd name="T21" fmla="*/ 437 h 497"/>
                  <a:gd name="T22" fmla="*/ 1601 w 2080"/>
                  <a:gd name="T23" fmla="*/ 467 h 497"/>
                  <a:gd name="T24" fmla="*/ 1547 w 2080"/>
                  <a:gd name="T25" fmla="*/ 485 h 497"/>
                  <a:gd name="T26" fmla="*/ 1499 w 2080"/>
                  <a:gd name="T27" fmla="*/ 497 h 497"/>
                  <a:gd name="T28" fmla="*/ 1535 w 2080"/>
                  <a:gd name="T29" fmla="*/ 473 h 497"/>
                  <a:gd name="T30" fmla="*/ 1565 w 2080"/>
                  <a:gd name="T31" fmla="*/ 443 h 497"/>
                  <a:gd name="T32" fmla="*/ 1577 w 2080"/>
                  <a:gd name="T33" fmla="*/ 419 h 497"/>
                  <a:gd name="T34" fmla="*/ 1577 w 2080"/>
                  <a:gd name="T35" fmla="*/ 366 h 497"/>
                  <a:gd name="T36" fmla="*/ 1571 w 2080"/>
                  <a:gd name="T37" fmla="*/ 342 h 497"/>
                  <a:gd name="T38" fmla="*/ 1553 w 2080"/>
                  <a:gd name="T39" fmla="*/ 330 h 497"/>
                  <a:gd name="T40" fmla="*/ 1523 w 2080"/>
                  <a:gd name="T41" fmla="*/ 318 h 497"/>
                  <a:gd name="T42" fmla="*/ 1487 w 2080"/>
                  <a:gd name="T43" fmla="*/ 312 h 497"/>
                  <a:gd name="T44" fmla="*/ 1379 w 2080"/>
                  <a:gd name="T45" fmla="*/ 318 h 497"/>
                  <a:gd name="T46" fmla="*/ 1271 w 2080"/>
                  <a:gd name="T47" fmla="*/ 330 h 497"/>
                  <a:gd name="T48" fmla="*/ 1181 w 2080"/>
                  <a:gd name="T49" fmla="*/ 336 h 497"/>
                  <a:gd name="T50" fmla="*/ 1121 w 2080"/>
                  <a:gd name="T51" fmla="*/ 336 h 497"/>
                  <a:gd name="T52" fmla="*/ 1031 w 2080"/>
                  <a:gd name="T53" fmla="*/ 342 h 497"/>
                  <a:gd name="T54" fmla="*/ 941 w 2080"/>
                  <a:gd name="T55" fmla="*/ 336 h 497"/>
                  <a:gd name="T56" fmla="*/ 858 w 2080"/>
                  <a:gd name="T57" fmla="*/ 330 h 497"/>
                  <a:gd name="T58" fmla="*/ 780 w 2080"/>
                  <a:gd name="T59" fmla="*/ 324 h 497"/>
                  <a:gd name="T60" fmla="*/ 726 w 2080"/>
                  <a:gd name="T61" fmla="*/ 318 h 497"/>
                  <a:gd name="T62" fmla="*/ 612 w 2080"/>
                  <a:gd name="T63" fmla="*/ 300 h 497"/>
                  <a:gd name="T64" fmla="*/ 534 w 2080"/>
                  <a:gd name="T65" fmla="*/ 276 h 497"/>
                  <a:gd name="T66" fmla="*/ 444 w 2080"/>
                  <a:gd name="T67" fmla="*/ 252 h 497"/>
                  <a:gd name="T68" fmla="*/ 384 w 2080"/>
                  <a:gd name="T69" fmla="*/ 234 h 497"/>
                  <a:gd name="T70" fmla="*/ 312 w 2080"/>
                  <a:gd name="T71" fmla="*/ 210 h 497"/>
                  <a:gd name="T72" fmla="*/ 252 w 2080"/>
                  <a:gd name="T73" fmla="*/ 186 h 497"/>
                  <a:gd name="T74" fmla="*/ 198 w 2080"/>
                  <a:gd name="T75" fmla="*/ 156 h 497"/>
                  <a:gd name="T76" fmla="*/ 150 w 2080"/>
                  <a:gd name="T77" fmla="*/ 132 h 497"/>
                  <a:gd name="T78" fmla="*/ 108 w 2080"/>
                  <a:gd name="T79" fmla="*/ 108 h 497"/>
                  <a:gd name="T80" fmla="*/ 78 w 2080"/>
                  <a:gd name="T81" fmla="*/ 90 h 497"/>
                  <a:gd name="T82" fmla="*/ 72 w 2080"/>
                  <a:gd name="T83" fmla="*/ 84 h 497"/>
                  <a:gd name="T84" fmla="*/ 54 w 2080"/>
                  <a:gd name="T85" fmla="*/ 84 h 497"/>
                  <a:gd name="T86" fmla="*/ 48 w 2080"/>
                  <a:gd name="T87" fmla="*/ 90 h 497"/>
                  <a:gd name="T88" fmla="*/ 48 w 2080"/>
                  <a:gd name="T89" fmla="*/ 102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080" h="497">
                    <a:moveTo>
                      <a:pt x="48" y="102"/>
                    </a:moveTo>
                    <a:lnTo>
                      <a:pt x="0" y="12"/>
                    </a:lnTo>
                    <a:lnTo>
                      <a:pt x="2080" y="0"/>
                    </a:lnTo>
                    <a:lnTo>
                      <a:pt x="1948" y="222"/>
                    </a:lnTo>
                    <a:lnTo>
                      <a:pt x="1912" y="276"/>
                    </a:lnTo>
                    <a:lnTo>
                      <a:pt x="1894" y="294"/>
                    </a:lnTo>
                    <a:lnTo>
                      <a:pt x="1870" y="324"/>
                    </a:lnTo>
                    <a:lnTo>
                      <a:pt x="1822" y="354"/>
                    </a:lnTo>
                    <a:lnTo>
                      <a:pt x="1775" y="390"/>
                    </a:lnTo>
                    <a:lnTo>
                      <a:pt x="1721" y="419"/>
                    </a:lnTo>
                    <a:lnTo>
                      <a:pt x="1667" y="437"/>
                    </a:lnTo>
                    <a:lnTo>
                      <a:pt x="1601" y="467"/>
                    </a:lnTo>
                    <a:lnTo>
                      <a:pt x="1547" y="485"/>
                    </a:lnTo>
                    <a:lnTo>
                      <a:pt x="1499" y="497"/>
                    </a:lnTo>
                    <a:lnTo>
                      <a:pt x="1535" y="473"/>
                    </a:lnTo>
                    <a:lnTo>
                      <a:pt x="1565" y="443"/>
                    </a:lnTo>
                    <a:lnTo>
                      <a:pt x="1577" y="419"/>
                    </a:lnTo>
                    <a:lnTo>
                      <a:pt x="1577" y="366"/>
                    </a:lnTo>
                    <a:lnTo>
                      <a:pt x="1571" y="342"/>
                    </a:lnTo>
                    <a:lnTo>
                      <a:pt x="1553" y="330"/>
                    </a:lnTo>
                    <a:lnTo>
                      <a:pt x="1523" y="318"/>
                    </a:lnTo>
                    <a:lnTo>
                      <a:pt x="1487" y="312"/>
                    </a:lnTo>
                    <a:lnTo>
                      <a:pt x="1379" y="318"/>
                    </a:lnTo>
                    <a:lnTo>
                      <a:pt x="1271" y="330"/>
                    </a:lnTo>
                    <a:lnTo>
                      <a:pt x="1181" y="336"/>
                    </a:lnTo>
                    <a:lnTo>
                      <a:pt x="1121" y="336"/>
                    </a:lnTo>
                    <a:lnTo>
                      <a:pt x="1031" y="342"/>
                    </a:lnTo>
                    <a:lnTo>
                      <a:pt x="941" y="336"/>
                    </a:lnTo>
                    <a:lnTo>
                      <a:pt x="858" y="330"/>
                    </a:lnTo>
                    <a:lnTo>
                      <a:pt x="780" y="324"/>
                    </a:lnTo>
                    <a:lnTo>
                      <a:pt x="726" y="318"/>
                    </a:lnTo>
                    <a:lnTo>
                      <a:pt x="612" y="300"/>
                    </a:lnTo>
                    <a:lnTo>
                      <a:pt x="534" y="276"/>
                    </a:lnTo>
                    <a:lnTo>
                      <a:pt x="444" y="252"/>
                    </a:lnTo>
                    <a:lnTo>
                      <a:pt x="384" y="234"/>
                    </a:lnTo>
                    <a:lnTo>
                      <a:pt x="312" y="210"/>
                    </a:lnTo>
                    <a:lnTo>
                      <a:pt x="252" y="186"/>
                    </a:lnTo>
                    <a:lnTo>
                      <a:pt x="198" y="156"/>
                    </a:lnTo>
                    <a:lnTo>
                      <a:pt x="150" y="132"/>
                    </a:lnTo>
                    <a:lnTo>
                      <a:pt x="108" y="108"/>
                    </a:lnTo>
                    <a:lnTo>
                      <a:pt x="78" y="90"/>
                    </a:lnTo>
                    <a:lnTo>
                      <a:pt x="72" y="84"/>
                    </a:lnTo>
                    <a:lnTo>
                      <a:pt x="54" y="84"/>
                    </a:lnTo>
                    <a:lnTo>
                      <a:pt x="48" y="90"/>
                    </a:lnTo>
                    <a:lnTo>
                      <a:pt x="48" y="102"/>
                    </a:lnTo>
                    <a:close/>
                  </a:path>
                </a:pathLst>
              </a:custGeom>
              <a:solidFill>
                <a:srgbClr val="383838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37" name="Freeform 9">
                <a:extLst>
                  <a:ext uri="{FF2B5EF4-FFF2-40B4-BE49-F238E27FC236}">
                    <a16:creationId xmlns:a16="http://schemas.microsoft.com/office/drawing/2014/main" id="{4786D8EA-FD8F-4298-816B-3287A179EE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8" y="1903"/>
                <a:ext cx="2421" cy="1233"/>
              </a:xfrm>
              <a:custGeom>
                <a:avLst/>
                <a:gdLst>
                  <a:gd name="T0" fmla="*/ 0 w 2421"/>
                  <a:gd name="T1" fmla="*/ 616 h 1233"/>
                  <a:gd name="T2" fmla="*/ 6 w 2421"/>
                  <a:gd name="T3" fmla="*/ 556 h 1233"/>
                  <a:gd name="T4" fmla="*/ 24 w 2421"/>
                  <a:gd name="T5" fmla="*/ 490 h 1233"/>
                  <a:gd name="T6" fmla="*/ 54 w 2421"/>
                  <a:gd name="T7" fmla="*/ 437 h 1233"/>
                  <a:gd name="T8" fmla="*/ 96 w 2421"/>
                  <a:gd name="T9" fmla="*/ 377 h 1233"/>
                  <a:gd name="T10" fmla="*/ 149 w 2421"/>
                  <a:gd name="T11" fmla="*/ 323 h 1233"/>
                  <a:gd name="T12" fmla="*/ 209 w 2421"/>
                  <a:gd name="T13" fmla="*/ 275 h 1233"/>
                  <a:gd name="T14" fmla="*/ 281 w 2421"/>
                  <a:gd name="T15" fmla="*/ 227 h 1233"/>
                  <a:gd name="T16" fmla="*/ 359 w 2421"/>
                  <a:gd name="T17" fmla="*/ 185 h 1233"/>
                  <a:gd name="T18" fmla="*/ 443 w 2421"/>
                  <a:gd name="T19" fmla="*/ 143 h 1233"/>
                  <a:gd name="T20" fmla="*/ 539 w 2421"/>
                  <a:gd name="T21" fmla="*/ 107 h 1233"/>
                  <a:gd name="T22" fmla="*/ 635 w 2421"/>
                  <a:gd name="T23" fmla="*/ 77 h 1233"/>
                  <a:gd name="T24" fmla="*/ 743 w 2421"/>
                  <a:gd name="T25" fmla="*/ 47 h 1233"/>
                  <a:gd name="T26" fmla="*/ 971 w 2421"/>
                  <a:gd name="T27" fmla="*/ 12 h 1233"/>
                  <a:gd name="T28" fmla="*/ 1210 w 2421"/>
                  <a:gd name="T29" fmla="*/ 0 h 1233"/>
                  <a:gd name="T30" fmla="*/ 1450 w 2421"/>
                  <a:gd name="T31" fmla="*/ 12 h 1233"/>
                  <a:gd name="T32" fmla="*/ 1678 w 2421"/>
                  <a:gd name="T33" fmla="*/ 47 h 1233"/>
                  <a:gd name="T34" fmla="*/ 1786 w 2421"/>
                  <a:gd name="T35" fmla="*/ 77 h 1233"/>
                  <a:gd name="T36" fmla="*/ 1882 w 2421"/>
                  <a:gd name="T37" fmla="*/ 107 h 1233"/>
                  <a:gd name="T38" fmla="*/ 1977 w 2421"/>
                  <a:gd name="T39" fmla="*/ 143 h 1233"/>
                  <a:gd name="T40" fmla="*/ 2061 w 2421"/>
                  <a:gd name="T41" fmla="*/ 185 h 1233"/>
                  <a:gd name="T42" fmla="*/ 2139 w 2421"/>
                  <a:gd name="T43" fmla="*/ 227 h 1233"/>
                  <a:gd name="T44" fmla="*/ 2211 w 2421"/>
                  <a:gd name="T45" fmla="*/ 275 h 1233"/>
                  <a:gd name="T46" fmla="*/ 2271 w 2421"/>
                  <a:gd name="T47" fmla="*/ 323 h 1233"/>
                  <a:gd name="T48" fmla="*/ 2325 w 2421"/>
                  <a:gd name="T49" fmla="*/ 377 h 1233"/>
                  <a:gd name="T50" fmla="*/ 2367 w 2421"/>
                  <a:gd name="T51" fmla="*/ 437 h 1233"/>
                  <a:gd name="T52" fmla="*/ 2397 w 2421"/>
                  <a:gd name="T53" fmla="*/ 490 h 1233"/>
                  <a:gd name="T54" fmla="*/ 2415 w 2421"/>
                  <a:gd name="T55" fmla="*/ 556 h 1233"/>
                  <a:gd name="T56" fmla="*/ 2421 w 2421"/>
                  <a:gd name="T57" fmla="*/ 616 h 1233"/>
                  <a:gd name="T58" fmla="*/ 2415 w 2421"/>
                  <a:gd name="T59" fmla="*/ 676 h 1233"/>
                  <a:gd name="T60" fmla="*/ 2397 w 2421"/>
                  <a:gd name="T61" fmla="*/ 742 h 1233"/>
                  <a:gd name="T62" fmla="*/ 2367 w 2421"/>
                  <a:gd name="T63" fmla="*/ 796 h 1233"/>
                  <a:gd name="T64" fmla="*/ 2325 w 2421"/>
                  <a:gd name="T65" fmla="*/ 856 h 1233"/>
                  <a:gd name="T66" fmla="*/ 2271 w 2421"/>
                  <a:gd name="T67" fmla="*/ 909 h 1233"/>
                  <a:gd name="T68" fmla="*/ 2211 w 2421"/>
                  <a:gd name="T69" fmla="*/ 957 h 1233"/>
                  <a:gd name="T70" fmla="*/ 2139 w 2421"/>
                  <a:gd name="T71" fmla="*/ 1005 h 1233"/>
                  <a:gd name="T72" fmla="*/ 2061 w 2421"/>
                  <a:gd name="T73" fmla="*/ 1053 h 1233"/>
                  <a:gd name="T74" fmla="*/ 1977 w 2421"/>
                  <a:gd name="T75" fmla="*/ 1089 h 1233"/>
                  <a:gd name="T76" fmla="*/ 1882 w 2421"/>
                  <a:gd name="T77" fmla="*/ 1125 h 1233"/>
                  <a:gd name="T78" fmla="*/ 1786 w 2421"/>
                  <a:gd name="T79" fmla="*/ 1155 h 1233"/>
                  <a:gd name="T80" fmla="*/ 1678 w 2421"/>
                  <a:gd name="T81" fmla="*/ 1185 h 1233"/>
                  <a:gd name="T82" fmla="*/ 1450 w 2421"/>
                  <a:gd name="T83" fmla="*/ 1221 h 1233"/>
                  <a:gd name="T84" fmla="*/ 1210 w 2421"/>
                  <a:gd name="T85" fmla="*/ 1233 h 1233"/>
                  <a:gd name="T86" fmla="*/ 971 w 2421"/>
                  <a:gd name="T87" fmla="*/ 1221 h 1233"/>
                  <a:gd name="T88" fmla="*/ 743 w 2421"/>
                  <a:gd name="T89" fmla="*/ 1185 h 1233"/>
                  <a:gd name="T90" fmla="*/ 635 w 2421"/>
                  <a:gd name="T91" fmla="*/ 1155 h 1233"/>
                  <a:gd name="T92" fmla="*/ 539 w 2421"/>
                  <a:gd name="T93" fmla="*/ 1125 h 1233"/>
                  <a:gd name="T94" fmla="*/ 443 w 2421"/>
                  <a:gd name="T95" fmla="*/ 1089 h 1233"/>
                  <a:gd name="T96" fmla="*/ 359 w 2421"/>
                  <a:gd name="T97" fmla="*/ 1053 h 1233"/>
                  <a:gd name="T98" fmla="*/ 281 w 2421"/>
                  <a:gd name="T99" fmla="*/ 1005 h 1233"/>
                  <a:gd name="T100" fmla="*/ 209 w 2421"/>
                  <a:gd name="T101" fmla="*/ 957 h 1233"/>
                  <a:gd name="T102" fmla="*/ 149 w 2421"/>
                  <a:gd name="T103" fmla="*/ 909 h 1233"/>
                  <a:gd name="T104" fmla="*/ 96 w 2421"/>
                  <a:gd name="T105" fmla="*/ 856 h 1233"/>
                  <a:gd name="T106" fmla="*/ 54 w 2421"/>
                  <a:gd name="T107" fmla="*/ 796 h 1233"/>
                  <a:gd name="T108" fmla="*/ 24 w 2421"/>
                  <a:gd name="T109" fmla="*/ 742 h 1233"/>
                  <a:gd name="T110" fmla="*/ 6 w 2421"/>
                  <a:gd name="T111" fmla="*/ 676 h 1233"/>
                  <a:gd name="T112" fmla="*/ 0 w 2421"/>
                  <a:gd name="T113" fmla="*/ 616 h 1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421" h="1233">
                    <a:moveTo>
                      <a:pt x="0" y="616"/>
                    </a:moveTo>
                    <a:lnTo>
                      <a:pt x="6" y="556"/>
                    </a:lnTo>
                    <a:lnTo>
                      <a:pt x="24" y="490"/>
                    </a:lnTo>
                    <a:lnTo>
                      <a:pt x="54" y="437"/>
                    </a:lnTo>
                    <a:lnTo>
                      <a:pt x="96" y="377"/>
                    </a:lnTo>
                    <a:lnTo>
                      <a:pt x="149" y="323"/>
                    </a:lnTo>
                    <a:lnTo>
                      <a:pt x="209" y="275"/>
                    </a:lnTo>
                    <a:lnTo>
                      <a:pt x="281" y="227"/>
                    </a:lnTo>
                    <a:lnTo>
                      <a:pt x="359" y="185"/>
                    </a:lnTo>
                    <a:lnTo>
                      <a:pt x="443" y="143"/>
                    </a:lnTo>
                    <a:lnTo>
                      <a:pt x="539" y="107"/>
                    </a:lnTo>
                    <a:lnTo>
                      <a:pt x="635" y="77"/>
                    </a:lnTo>
                    <a:lnTo>
                      <a:pt x="743" y="47"/>
                    </a:lnTo>
                    <a:lnTo>
                      <a:pt x="971" y="12"/>
                    </a:lnTo>
                    <a:lnTo>
                      <a:pt x="1210" y="0"/>
                    </a:lnTo>
                    <a:lnTo>
                      <a:pt x="1450" y="12"/>
                    </a:lnTo>
                    <a:lnTo>
                      <a:pt x="1678" y="47"/>
                    </a:lnTo>
                    <a:lnTo>
                      <a:pt x="1786" y="77"/>
                    </a:lnTo>
                    <a:lnTo>
                      <a:pt x="1882" y="107"/>
                    </a:lnTo>
                    <a:lnTo>
                      <a:pt x="1977" y="143"/>
                    </a:lnTo>
                    <a:lnTo>
                      <a:pt x="2061" y="185"/>
                    </a:lnTo>
                    <a:lnTo>
                      <a:pt x="2139" y="227"/>
                    </a:lnTo>
                    <a:lnTo>
                      <a:pt x="2211" y="275"/>
                    </a:lnTo>
                    <a:lnTo>
                      <a:pt x="2271" y="323"/>
                    </a:lnTo>
                    <a:lnTo>
                      <a:pt x="2325" y="377"/>
                    </a:lnTo>
                    <a:lnTo>
                      <a:pt x="2367" y="437"/>
                    </a:lnTo>
                    <a:lnTo>
                      <a:pt x="2397" y="490"/>
                    </a:lnTo>
                    <a:lnTo>
                      <a:pt x="2415" y="556"/>
                    </a:lnTo>
                    <a:lnTo>
                      <a:pt x="2421" y="616"/>
                    </a:lnTo>
                    <a:lnTo>
                      <a:pt x="2415" y="676"/>
                    </a:lnTo>
                    <a:lnTo>
                      <a:pt x="2397" y="742"/>
                    </a:lnTo>
                    <a:lnTo>
                      <a:pt x="2367" y="796"/>
                    </a:lnTo>
                    <a:lnTo>
                      <a:pt x="2325" y="856"/>
                    </a:lnTo>
                    <a:lnTo>
                      <a:pt x="2271" y="909"/>
                    </a:lnTo>
                    <a:lnTo>
                      <a:pt x="2211" y="957"/>
                    </a:lnTo>
                    <a:lnTo>
                      <a:pt x="2139" y="1005"/>
                    </a:lnTo>
                    <a:lnTo>
                      <a:pt x="2061" y="1053"/>
                    </a:lnTo>
                    <a:lnTo>
                      <a:pt x="1977" y="1089"/>
                    </a:lnTo>
                    <a:lnTo>
                      <a:pt x="1882" y="1125"/>
                    </a:lnTo>
                    <a:lnTo>
                      <a:pt x="1786" y="1155"/>
                    </a:lnTo>
                    <a:lnTo>
                      <a:pt x="1678" y="1185"/>
                    </a:lnTo>
                    <a:lnTo>
                      <a:pt x="1450" y="1221"/>
                    </a:lnTo>
                    <a:lnTo>
                      <a:pt x="1210" y="1233"/>
                    </a:lnTo>
                    <a:lnTo>
                      <a:pt x="971" y="1221"/>
                    </a:lnTo>
                    <a:lnTo>
                      <a:pt x="743" y="1185"/>
                    </a:lnTo>
                    <a:lnTo>
                      <a:pt x="635" y="1155"/>
                    </a:lnTo>
                    <a:lnTo>
                      <a:pt x="539" y="1125"/>
                    </a:lnTo>
                    <a:lnTo>
                      <a:pt x="443" y="1089"/>
                    </a:lnTo>
                    <a:lnTo>
                      <a:pt x="359" y="1053"/>
                    </a:lnTo>
                    <a:lnTo>
                      <a:pt x="281" y="1005"/>
                    </a:lnTo>
                    <a:lnTo>
                      <a:pt x="209" y="957"/>
                    </a:lnTo>
                    <a:lnTo>
                      <a:pt x="149" y="909"/>
                    </a:lnTo>
                    <a:lnTo>
                      <a:pt x="96" y="856"/>
                    </a:lnTo>
                    <a:lnTo>
                      <a:pt x="54" y="796"/>
                    </a:lnTo>
                    <a:lnTo>
                      <a:pt x="24" y="742"/>
                    </a:lnTo>
                    <a:lnTo>
                      <a:pt x="6" y="676"/>
                    </a:lnTo>
                    <a:lnTo>
                      <a:pt x="0" y="616"/>
                    </a:lnTo>
                    <a:close/>
                  </a:path>
                </a:pathLst>
              </a:custGeom>
              <a:solidFill>
                <a:srgbClr val="A8A8A8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38" name="Freeform 10">
                <a:extLst>
                  <a:ext uri="{FF2B5EF4-FFF2-40B4-BE49-F238E27FC236}">
                    <a16:creationId xmlns:a16="http://schemas.microsoft.com/office/drawing/2014/main" id="{E9D68794-6912-474B-9DAA-64B89251B8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4" y="2669"/>
                <a:ext cx="743" cy="407"/>
              </a:xfrm>
              <a:custGeom>
                <a:avLst/>
                <a:gdLst>
                  <a:gd name="T0" fmla="*/ 0 w 743"/>
                  <a:gd name="T1" fmla="*/ 6 h 407"/>
                  <a:gd name="T2" fmla="*/ 12 w 743"/>
                  <a:gd name="T3" fmla="*/ 30 h 407"/>
                  <a:gd name="T4" fmla="*/ 42 w 743"/>
                  <a:gd name="T5" fmla="*/ 78 h 407"/>
                  <a:gd name="T6" fmla="*/ 72 w 743"/>
                  <a:gd name="T7" fmla="*/ 114 h 407"/>
                  <a:gd name="T8" fmla="*/ 137 w 743"/>
                  <a:gd name="T9" fmla="*/ 167 h 407"/>
                  <a:gd name="T10" fmla="*/ 203 w 743"/>
                  <a:gd name="T11" fmla="*/ 215 h 407"/>
                  <a:gd name="T12" fmla="*/ 269 w 743"/>
                  <a:gd name="T13" fmla="*/ 257 h 407"/>
                  <a:gd name="T14" fmla="*/ 347 w 743"/>
                  <a:gd name="T15" fmla="*/ 293 h 407"/>
                  <a:gd name="T16" fmla="*/ 413 w 743"/>
                  <a:gd name="T17" fmla="*/ 317 h 407"/>
                  <a:gd name="T18" fmla="*/ 491 w 743"/>
                  <a:gd name="T19" fmla="*/ 347 h 407"/>
                  <a:gd name="T20" fmla="*/ 563 w 743"/>
                  <a:gd name="T21" fmla="*/ 371 h 407"/>
                  <a:gd name="T22" fmla="*/ 629 w 743"/>
                  <a:gd name="T23" fmla="*/ 383 h 407"/>
                  <a:gd name="T24" fmla="*/ 683 w 743"/>
                  <a:gd name="T25" fmla="*/ 401 h 407"/>
                  <a:gd name="T26" fmla="*/ 719 w 743"/>
                  <a:gd name="T27" fmla="*/ 407 h 407"/>
                  <a:gd name="T28" fmla="*/ 731 w 743"/>
                  <a:gd name="T29" fmla="*/ 407 h 407"/>
                  <a:gd name="T30" fmla="*/ 743 w 743"/>
                  <a:gd name="T31" fmla="*/ 401 h 407"/>
                  <a:gd name="T32" fmla="*/ 671 w 743"/>
                  <a:gd name="T33" fmla="*/ 383 h 407"/>
                  <a:gd name="T34" fmla="*/ 587 w 743"/>
                  <a:gd name="T35" fmla="*/ 365 h 407"/>
                  <a:gd name="T36" fmla="*/ 545 w 743"/>
                  <a:gd name="T37" fmla="*/ 353 h 407"/>
                  <a:gd name="T38" fmla="*/ 491 w 743"/>
                  <a:gd name="T39" fmla="*/ 335 h 407"/>
                  <a:gd name="T40" fmla="*/ 443 w 743"/>
                  <a:gd name="T41" fmla="*/ 317 h 407"/>
                  <a:gd name="T42" fmla="*/ 323 w 743"/>
                  <a:gd name="T43" fmla="*/ 269 h 407"/>
                  <a:gd name="T44" fmla="*/ 269 w 743"/>
                  <a:gd name="T45" fmla="*/ 239 h 407"/>
                  <a:gd name="T46" fmla="*/ 227 w 743"/>
                  <a:gd name="T47" fmla="*/ 215 h 407"/>
                  <a:gd name="T48" fmla="*/ 149 w 743"/>
                  <a:gd name="T49" fmla="*/ 161 h 407"/>
                  <a:gd name="T50" fmla="*/ 113 w 743"/>
                  <a:gd name="T51" fmla="*/ 132 h 407"/>
                  <a:gd name="T52" fmla="*/ 60 w 743"/>
                  <a:gd name="T53" fmla="*/ 78 h 407"/>
                  <a:gd name="T54" fmla="*/ 42 w 743"/>
                  <a:gd name="T55" fmla="*/ 54 h 407"/>
                  <a:gd name="T56" fmla="*/ 24 w 743"/>
                  <a:gd name="T57" fmla="*/ 18 h 407"/>
                  <a:gd name="T58" fmla="*/ 12 w 743"/>
                  <a:gd name="T59" fmla="*/ 0 h 407"/>
                  <a:gd name="T60" fmla="*/ 6 w 743"/>
                  <a:gd name="T61" fmla="*/ 0 h 407"/>
                  <a:gd name="T62" fmla="*/ 0 w 743"/>
                  <a:gd name="T63" fmla="*/ 6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743" h="407">
                    <a:moveTo>
                      <a:pt x="0" y="6"/>
                    </a:moveTo>
                    <a:lnTo>
                      <a:pt x="12" y="30"/>
                    </a:lnTo>
                    <a:lnTo>
                      <a:pt x="42" y="78"/>
                    </a:lnTo>
                    <a:lnTo>
                      <a:pt x="72" y="114"/>
                    </a:lnTo>
                    <a:lnTo>
                      <a:pt x="137" y="167"/>
                    </a:lnTo>
                    <a:lnTo>
                      <a:pt x="203" y="215"/>
                    </a:lnTo>
                    <a:lnTo>
                      <a:pt x="269" y="257"/>
                    </a:lnTo>
                    <a:lnTo>
                      <a:pt x="347" y="293"/>
                    </a:lnTo>
                    <a:lnTo>
                      <a:pt x="413" y="317"/>
                    </a:lnTo>
                    <a:lnTo>
                      <a:pt x="491" y="347"/>
                    </a:lnTo>
                    <a:lnTo>
                      <a:pt x="563" y="371"/>
                    </a:lnTo>
                    <a:lnTo>
                      <a:pt x="629" y="383"/>
                    </a:lnTo>
                    <a:lnTo>
                      <a:pt x="683" y="401"/>
                    </a:lnTo>
                    <a:lnTo>
                      <a:pt x="719" y="407"/>
                    </a:lnTo>
                    <a:lnTo>
                      <a:pt x="731" y="407"/>
                    </a:lnTo>
                    <a:lnTo>
                      <a:pt x="743" y="401"/>
                    </a:lnTo>
                    <a:lnTo>
                      <a:pt x="671" y="383"/>
                    </a:lnTo>
                    <a:lnTo>
                      <a:pt x="587" y="365"/>
                    </a:lnTo>
                    <a:lnTo>
                      <a:pt x="545" y="353"/>
                    </a:lnTo>
                    <a:lnTo>
                      <a:pt x="491" y="335"/>
                    </a:lnTo>
                    <a:lnTo>
                      <a:pt x="443" y="317"/>
                    </a:lnTo>
                    <a:lnTo>
                      <a:pt x="323" y="269"/>
                    </a:lnTo>
                    <a:lnTo>
                      <a:pt x="269" y="239"/>
                    </a:lnTo>
                    <a:lnTo>
                      <a:pt x="227" y="215"/>
                    </a:lnTo>
                    <a:lnTo>
                      <a:pt x="149" y="161"/>
                    </a:lnTo>
                    <a:lnTo>
                      <a:pt x="113" y="132"/>
                    </a:lnTo>
                    <a:lnTo>
                      <a:pt x="60" y="78"/>
                    </a:lnTo>
                    <a:lnTo>
                      <a:pt x="42" y="54"/>
                    </a:lnTo>
                    <a:lnTo>
                      <a:pt x="24" y="18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39" name="Freeform 11">
                <a:extLst>
                  <a:ext uri="{FF2B5EF4-FFF2-40B4-BE49-F238E27FC236}">
                    <a16:creationId xmlns:a16="http://schemas.microsoft.com/office/drawing/2014/main" id="{8CC3A864-9DD3-4DFA-9252-4190904920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3" y="3076"/>
                <a:ext cx="317" cy="36"/>
              </a:xfrm>
              <a:custGeom>
                <a:avLst/>
                <a:gdLst>
                  <a:gd name="T0" fmla="*/ 239 w 317"/>
                  <a:gd name="T1" fmla="*/ 30 h 36"/>
                  <a:gd name="T2" fmla="*/ 138 w 317"/>
                  <a:gd name="T3" fmla="*/ 30 h 36"/>
                  <a:gd name="T4" fmla="*/ 60 w 317"/>
                  <a:gd name="T5" fmla="*/ 18 h 36"/>
                  <a:gd name="T6" fmla="*/ 0 w 317"/>
                  <a:gd name="T7" fmla="*/ 12 h 36"/>
                  <a:gd name="T8" fmla="*/ 12 w 317"/>
                  <a:gd name="T9" fmla="*/ 0 h 36"/>
                  <a:gd name="T10" fmla="*/ 78 w 317"/>
                  <a:gd name="T11" fmla="*/ 6 h 36"/>
                  <a:gd name="T12" fmla="*/ 174 w 317"/>
                  <a:gd name="T13" fmla="*/ 18 h 36"/>
                  <a:gd name="T14" fmla="*/ 269 w 317"/>
                  <a:gd name="T15" fmla="*/ 24 h 36"/>
                  <a:gd name="T16" fmla="*/ 311 w 317"/>
                  <a:gd name="T17" fmla="*/ 24 h 36"/>
                  <a:gd name="T18" fmla="*/ 317 w 317"/>
                  <a:gd name="T19" fmla="*/ 36 h 36"/>
                  <a:gd name="T20" fmla="*/ 239 w 317"/>
                  <a:gd name="T21" fmla="*/ 3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17" h="36">
                    <a:moveTo>
                      <a:pt x="239" y="30"/>
                    </a:moveTo>
                    <a:lnTo>
                      <a:pt x="138" y="30"/>
                    </a:lnTo>
                    <a:lnTo>
                      <a:pt x="60" y="1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78" y="6"/>
                    </a:lnTo>
                    <a:lnTo>
                      <a:pt x="174" y="18"/>
                    </a:lnTo>
                    <a:lnTo>
                      <a:pt x="269" y="24"/>
                    </a:lnTo>
                    <a:lnTo>
                      <a:pt x="311" y="24"/>
                    </a:lnTo>
                    <a:lnTo>
                      <a:pt x="317" y="36"/>
                    </a:lnTo>
                    <a:lnTo>
                      <a:pt x="239" y="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40" name="Freeform 12">
                <a:extLst>
                  <a:ext uri="{FF2B5EF4-FFF2-40B4-BE49-F238E27FC236}">
                    <a16:creationId xmlns:a16="http://schemas.microsoft.com/office/drawing/2014/main" id="{19A6C4AC-E05E-4A1A-843C-724A276F57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8" y="3082"/>
                <a:ext cx="414" cy="24"/>
              </a:xfrm>
              <a:custGeom>
                <a:avLst/>
                <a:gdLst>
                  <a:gd name="T0" fmla="*/ 6 w 414"/>
                  <a:gd name="T1" fmla="*/ 24 h 24"/>
                  <a:gd name="T2" fmla="*/ 162 w 414"/>
                  <a:gd name="T3" fmla="*/ 24 h 24"/>
                  <a:gd name="T4" fmla="*/ 270 w 414"/>
                  <a:gd name="T5" fmla="*/ 12 h 24"/>
                  <a:gd name="T6" fmla="*/ 414 w 414"/>
                  <a:gd name="T7" fmla="*/ 0 h 24"/>
                  <a:gd name="T8" fmla="*/ 324 w 414"/>
                  <a:gd name="T9" fmla="*/ 6 h 24"/>
                  <a:gd name="T10" fmla="*/ 240 w 414"/>
                  <a:gd name="T11" fmla="*/ 12 h 24"/>
                  <a:gd name="T12" fmla="*/ 138 w 414"/>
                  <a:gd name="T13" fmla="*/ 18 h 24"/>
                  <a:gd name="T14" fmla="*/ 0 w 414"/>
                  <a:gd name="T15" fmla="*/ 18 h 24"/>
                  <a:gd name="T16" fmla="*/ 6 w 414"/>
                  <a:gd name="T17" fmla="*/ 18 h 24"/>
                  <a:gd name="T18" fmla="*/ 6 w 414"/>
                  <a:gd name="T19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4" h="24">
                    <a:moveTo>
                      <a:pt x="6" y="24"/>
                    </a:moveTo>
                    <a:lnTo>
                      <a:pt x="162" y="24"/>
                    </a:lnTo>
                    <a:lnTo>
                      <a:pt x="270" y="12"/>
                    </a:lnTo>
                    <a:lnTo>
                      <a:pt x="414" y="0"/>
                    </a:lnTo>
                    <a:lnTo>
                      <a:pt x="324" y="6"/>
                    </a:lnTo>
                    <a:lnTo>
                      <a:pt x="240" y="12"/>
                    </a:lnTo>
                    <a:lnTo>
                      <a:pt x="138" y="18"/>
                    </a:lnTo>
                    <a:lnTo>
                      <a:pt x="0" y="18"/>
                    </a:lnTo>
                    <a:lnTo>
                      <a:pt x="6" y="18"/>
                    </a:ln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41" name="Freeform 13">
                <a:extLst>
                  <a:ext uri="{FF2B5EF4-FFF2-40B4-BE49-F238E27FC236}">
                    <a16:creationId xmlns:a16="http://schemas.microsoft.com/office/drawing/2014/main" id="{A2ED9D16-A39D-440E-94B7-8A2406A734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4" y="1789"/>
                <a:ext cx="911" cy="706"/>
              </a:xfrm>
              <a:custGeom>
                <a:avLst/>
                <a:gdLst>
                  <a:gd name="T0" fmla="*/ 0 w 911"/>
                  <a:gd name="T1" fmla="*/ 60 h 706"/>
                  <a:gd name="T2" fmla="*/ 84 w 911"/>
                  <a:gd name="T3" fmla="*/ 6 h 706"/>
                  <a:gd name="T4" fmla="*/ 114 w 911"/>
                  <a:gd name="T5" fmla="*/ 0 h 706"/>
                  <a:gd name="T6" fmla="*/ 156 w 911"/>
                  <a:gd name="T7" fmla="*/ 0 h 706"/>
                  <a:gd name="T8" fmla="*/ 174 w 911"/>
                  <a:gd name="T9" fmla="*/ 6 h 706"/>
                  <a:gd name="T10" fmla="*/ 192 w 911"/>
                  <a:gd name="T11" fmla="*/ 24 h 706"/>
                  <a:gd name="T12" fmla="*/ 204 w 911"/>
                  <a:gd name="T13" fmla="*/ 42 h 706"/>
                  <a:gd name="T14" fmla="*/ 234 w 911"/>
                  <a:gd name="T15" fmla="*/ 96 h 706"/>
                  <a:gd name="T16" fmla="*/ 240 w 911"/>
                  <a:gd name="T17" fmla="*/ 102 h 706"/>
                  <a:gd name="T18" fmla="*/ 252 w 911"/>
                  <a:gd name="T19" fmla="*/ 108 h 706"/>
                  <a:gd name="T20" fmla="*/ 264 w 911"/>
                  <a:gd name="T21" fmla="*/ 102 h 706"/>
                  <a:gd name="T22" fmla="*/ 288 w 911"/>
                  <a:gd name="T23" fmla="*/ 96 h 706"/>
                  <a:gd name="T24" fmla="*/ 330 w 911"/>
                  <a:gd name="T25" fmla="*/ 60 h 706"/>
                  <a:gd name="T26" fmla="*/ 354 w 911"/>
                  <a:gd name="T27" fmla="*/ 48 h 706"/>
                  <a:gd name="T28" fmla="*/ 366 w 911"/>
                  <a:gd name="T29" fmla="*/ 48 h 706"/>
                  <a:gd name="T30" fmla="*/ 390 w 911"/>
                  <a:gd name="T31" fmla="*/ 60 h 706"/>
                  <a:gd name="T32" fmla="*/ 402 w 911"/>
                  <a:gd name="T33" fmla="*/ 72 h 706"/>
                  <a:gd name="T34" fmla="*/ 414 w 911"/>
                  <a:gd name="T35" fmla="*/ 96 h 706"/>
                  <a:gd name="T36" fmla="*/ 444 w 911"/>
                  <a:gd name="T37" fmla="*/ 161 h 706"/>
                  <a:gd name="T38" fmla="*/ 444 w 911"/>
                  <a:gd name="T39" fmla="*/ 173 h 706"/>
                  <a:gd name="T40" fmla="*/ 456 w 911"/>
                  <a:gd name="T41" fmla="*/ 185 h 706"/>
                  <a:gd name="T42" fmla="*/ 468 w 911"/>
                  <a:gd name="T43" fmla="*/ 191 h 706"/>
                  <a:gd name="T44" fmla="*/ 491 w 911"/>
                  <a:gd name="T45" fmla="*/ 191 h 706"/>
                  <a:gd name="T46" fmla="*/ 503 w 911"/>
                  <a:gd name="T47" fmla="*/ 179 h 706"/>
                  <a:gd name="T48" fmla="*/ 557 w 911"/>
                  <a:gd name="T49" fmla="*/ 132 h 706"/>
                  <a:gd name="T50" fmla="*/ 581 w 911"/>
                  <a:gd name="T51" fmla="*/ 120 h 706"/>
                  <a:gd name="T52" fmla="*/ 605 w 911"/>
                  <a:gd name="T53" fmla="*/ 132 h 706"/>
                  <a:gd name="T54" fmla="*/ 617 w 911"/>
                  <a:gd name="T55" fmla="*/ 144 h 706"/>
                  <a:gd name="T56" fmla="*/ 623 w 911"/>
                  <a:gd name="T57" fmla="*/ 156 h 706"/>
                  <a:gd name="T58" fmla="*/ 635 w 911"/>
                  <a:gd name="T59" fmla="*/ 251 h 706"/>
                  <a:gd name="T60" fmla="*/ 647 w 911"/>
                  <a:gd name="T61" fmla="*/ 275 h 706"/>
                  <a:gd name="T62" fmla="*/ 659 w 911"/>
                  <a:gd name="T63" fmla="*/ 287 h 706"/>
                  <a:gd name="T64" fmla="*/ 689 w 911"/>
                  <a:gd name="T65" fmla="*/ 287 h 706"/>
                  <a:gd name="T66" fmla="*/ 713 w 911"/>
                  <a:gd name="T67" fmla="*/ 281 h 706"/>
                  <a:gd name="T68" fmla="*/ 743 w 911"/>
                  <a:gd name="T69" fmla="*/ 263 h 706"/>
                  <a:gd name="T70" fmla="*/ 755 w 911"/>
                  <a:gd name="T71" fmla="*/ 257 h 706"/>
                  <a:gd name="T72" fmla="*/ 761 w 911"/>
                  <a:gd name="T73" fmla="*/ 257 h 706"/>
                  <a:gd name="T74" fmla="*/ 773 w 911"/>
                  <a:gd name="T75" fmla="*/ 263 h 706"/>
                  <a:gd name="T76" fmla="*/ 779 w 911"/>
                  <a:gd name="T77" fmla="*/ 269 h 706"/>
                  <a:gd name="T78" fmla="*/ 779 w 911"/>
                  <a:gd name="T79" fmla="*/ 281 h 706"/>
                  <a:gd name="T80" fmla="*/ 785 w 911"/>
                  <a:gd name="T81" fmla="*/ 371 h 706"/>
                  <a:gd name="T82" fmla="*/ 791 w 911"/>
                  <a:gd name="T83" fmla="*/ 395 h 706"/>
                  <a:gd name="T84" fmla="*/ 803 w 911"/>
                  <a:gd name="T85" fmla="*/ 413 h 706"/>
                  <a:gd name="T86" fmla="*/ 815 w 911"/>
                  <a:gd name="T87" fmla="*/ 419 h 706"/>
                  <a:gd name="T88" fmla="*/ 887 w 911"/>
                  <a:gd name="T89" fmla="*/ 419 h 706"/>
                  <a:gd name="T90" fmla="*/ 899 w 911"/>
                  <a:gd name="T91" fmla="*/ 425 h 706"/>
                  <a:gd name="T92" fmla="*/ 905 w 911"/>
                  <a:gd name="T93" fmla="*/ 431 h 706"/>
                  <a:gd name="T94" fmla="*/ 911 w 911"/>
                  <a:gd name="T95" fmla="*/ 443 h 706"/>
                  <a:gd name="T96" fmla="*/ 911 w 911"/>
                  <a:gd name="T97" fmla="*/ 455 h 706"/>
                  <a:gd name="T98" fmla="*/ 905 w 911"/>
                  <a:gd name="T99" fmla="*/ 473 h 706"/>
                  <a:gd name="T100" fmla="*/ 881 w 911"/>
                  <a:gd name="T101" fmla="*/ 527 h 706"/>
                  <a:gd name="T102" fmla="*/ 875 w 911"/>
                  <a:gd name="T103" fmla="*/ 539 h 706"/>
                  <a:gd name="T104" fmla="*/ 875 w 911"/>
                  <a:gd name="T105" fmla="*/ 592 h 706"/>
                  <a:gd name="T106" fmla="*/ 797 w 911"/>
                  <a:gd name="T107" fmla="*/ 706 h 706"/>
                  <a:gd name="T108" fmla="*/ 156 w 911"/>
                  <a:gd name="T109" fmla="*/ 700 h 706"/>
                  <a:gd name="T110" fmla="*/ 0 w 911"/>
                  <a:gd name="T111" fmla="*/ 60 h 7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911" h="706">
                    <a:moveTo>
                      <a:pt x="0" y="60"/>
                    </a:moveTo>
                    <a:lnTo>
                      <a:pt x="84" y="6"/>
                    </a:lnTo>
                    <a:lnTo>
                      <a:pt x="114" y="0"/>
                    </a:lnTo>
                    <a:lnTo>
                      <a:pt x="156" y="0"/>
                    </a:lnTo>
                    <a:lnTo>
                      <a:pt x="174" y="6"/>
                    </a:lnTo>
                    <a:lnTo>
                      <a:pt x="192" y="24"/>
                    </a:lnTo>
                    <a:lnTo>
                      <a:pt x="204" y="42"/>
                    </a:lnTo>
                    <a:lnTo>
                      <a:pt x="234" y="96"/>
                    </a:lnTo>
                    <a:lnTo>
                      <a:pt x="240" y="102"/>
                    </a:lnTo>
                    <a:lnTo>
                      <a:pt x="252" y="108"/>
                    </a:lnTo>
                    <a:lnTo>
                      <a:pt x="264" y="102"/>
                    </a:lnTo>
                    <a:lnTo>
                      <a:pt x="288" y="96"/>
                    </a:lnTo>
                    <a:lnTo>
                      <a:pt x="330" y="60"/>
                    </a:lnTo>
                    <a:lnTo>
                      <a:pt x="354" y="48"/>
                    </a:lnTo>
                    <a:lnTo>
                      <a:pt x="366" y="48"/>
                    </a:lnTo>
                    <a:lnTo>
                      <a:pt x="390" y="60"/>
                    </a:lnTo>
                    <a:lnTo>
                      <a:pt x="402" y="72"/>
                    </a:lnTo>
                    <a:lnTo>
                      <a:pt x="414" y="96"/>
                    </a:lnTo>
                    <a:lnTo>
                      <a:pt x="444" y="161"/>
                    </a:lnTo>
                    <a:lnTo>
                      <a:pt x="444" y="173"/>
                    </a:lnTo>
                    <a:lnTo>
                      <a:pt x="456" y="185"/>
                    </a:lnTo>
                    <a:lnTo>
                      <a:pt x="468" y="191"/>
                    </a:lnTo>
                    <a:lnTo>
                      <a:pt x="491" y="191"/>
                    </a:lnTo>
                    <a:lnTo>
                      <a:pt x="503" y="179"/>
                    </a:lnTo>
                    <a:lnTo>
                      <a:pt x="557" y="132"/>
                    </a:lnTo>
                    <a:lnTo>
                      <a:pt x="581" y="120"/>
                    </a:lnTo>
                    <a:lnTo>
                      <a:pt x="605" y="132"/>
                    </a:lnTo>
                    <a:lnTo>
                      <a:pt x="617" y="144"/>
                    </a:lnTo>
                    <a:lnTo>
                      <a:pt x="623" y="156"/>
                    </a:lnTo>
                    <a:lnTo>
                      <a:pt x="635" y="251"/>
                    </a:lnTo>
                    <a:lnTo>
                      <a:pt x="647" y="275"/>
                    </a:lnTo>
                    <a:lnTo>
                      <a:pt x="659" y="287"/>
                    </a:lnTo>
                    <a:lnTo>
                      <a:pt x="689" y="287"/>
                    </a:lnTo>
                    <a:lnTo>
                      <a:pt x="713" y="281"/>
                    </a:lnTo>
                    <a:lnTo>
                      <a:pt x="743" y="263"/>
                    </a:lnTo>
                    <a:lnTo>
                      <a:pt x="755" y="257"/>
                    </a:lnTo>
                    <a:lnTo>
                      <a:pt x="761" y="257"/>
                    </a:lnTo>
                    <a:lnTo>
                      <a:pt x="773" y="263"/>
                    </a:lnTo>
                    <a:lnTo>
                      <a:pt x="779" y="269"/>
                    </a:lnTo>
                    <a:lnTo>
                      <a:pt x="779" y="281"/>
                    </a:lnTo>
                    <a:lnTo>
                      <a:pt x="785" y="371"/>
                    </a:lnTo>
                    <a:lnTo>
                      <a:pt x="791" y="395"/>
                    </a:lnTo>
                    <a:lnTo>
                      <a:pt x="803" y="413"/>
                    </a:lnTo>
                    <a:lnTo>
                      <a:pt x="815" y="419"/>
                    </a:lnTo>
                    <a:lnTo>
                      <a:pt x="887" y="419"/>
                    </a:lnTo>
                    <a:lnTo>
                      <a:pt x="899" y="425"/>
                    </a:lnTo>
                    <a:lnTo>
                      <a:pt x="905" y="431"/>
                    </a:lnTo>
                    <a:lnTo>
                      <a:pt x="911" y="443"/>
                    </a:lnTo>
                    <a:lnTo>
                      <a:pt x="911" y="455"/>
                    </a:lnTo>
                    <a:lnTo>
                      <a:pt x="905" y="473"/>
                    </a:lnTo>
                    <a:lnTo>
                      <a:pt x="881" y="527"/>
                    </a:lnTo>
                    <a:lnTo>
                      <a:pt x="875" y="539"/>
                    </a:lnTo>
                    <a:lnTo>
                      <a:pt x="875" y="592"/>
                    </a:lnTo>
                    <a:lnTo>
                      <a:pt x="797" y="706"/>
                    </a:lnTo>
                    <a:lnTo>
                      <a:pt x="156" y="700"/>
                    </a:lnTo>
                    <a:lnTo>
                      <a:pt x="0" y="60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42" name="Freeform 14">
                <a:extLst>
                  <a:ext uri="{FF2B5EF4-FFF2-40B4-BE49-F238E27FC236}">
                    <a16:creationId xmlns:a16="http://schemas.microsoft.com/office/drawing/2014/main" id="{DCD2E134-415A-486A-838D-E46E9CA445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90" y="1747"/>
                <a:ext cx="330" cy="329"/>
              </a:xfrm>
              <a:custGeom>
                <a:avLst/>
                <a:gdLst>
                  <a:gd name="T0" fmla="*/ 0 w 330"/>
                  <a:gd name="T1" fmla="*/ 84 h 329"/>
                  <a:gd name="T2" fmla="*/ 48 w 330"/>
                  <a:gd name="T3" fmla="*/ 36 h 329"/>
                  <a:gd name="T4" fmla="*/ 72 w 330"/>
                  <a:gd name="T5" fmla="*/ 24 h 329"/>
                  <a:gd name="T6" fmla="*/ 90 w 330"/>
                  <a:gd name="T7" fmla="*/ 12 h 329"/>
                  <a:gd name="T8" fmla="*/ 150 w 330"/>
                  <a:gd name="T9" fmla="*/ 0 h 329"/>
                  <a:gd name="T10" fmla="*/ 174 w 330"/>
                  <a:gd name="T11" fmla="*/ 0 h 329"/>
                  <a:gd name="T12" fmla="*/ 204 w 330"/>
                  <a:gd name="T13" fmla="*/ 6 h 329"/>
                  <a:gd name="T14" fmla="*/ 222 w 330"/>
                  <a:gd name="T15" fmla="*/ 18 h 329"/>
                  <a:gd name="T16" fmla="*/ 246 w 330"/>
                  <a:gd name="T17" fmla="*/ 36 h 329"/>
                  <a:gd name="T18" fmla="*/ 264 w 330"/>
                  <a:gd name="T19" fmla="*/ 54 h 329"/>
                  <a:gd name="T20" fmla="*/ 288 w 330"/>
                  <a:gd name="T21" fmla="*/ 84 h 329"/>
                  <a:gd name="T22" fmla="*/ 306 w 330"/>
                  <a:gd name="T23" fmla="*/ 114 h 329"/>
                  <a:gd name="T24" fmla="*/ 330 w 330"/>
                  <a:gd name="T25" fmla="*/ 162 h 329"/>
                  <a:gd name="T26" fmla="*/ 42 w 330"/>
                  <a:gd name="T27" fmla="*/ 329 h 329"/>
                  <a:gd name="T28" fmla="*/ 0 w 330"/>
                  <a:gd name="T29" fmla="*/ 84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30" h="329">
                    <a:moveTo>
                      <a:pt x="0" y="84"/>
                    </a:moveTo>
                    <a:lnTo>
                      <a:pt x="48" y="36"/>
                    </a:lnTo>
                    <a:lnTo>
                      <a:pt x="72" y="24"/>
                    </a:lnTo>
                    <a:lnTo>
                      <a:pt x="90" y="12"/>
                    </a:lnTo>
                    <a:lnTo>
                      <a:pt x="150" y="0"/>
                    </a:lnTo>
                    <a:lnTo>
                      <a:pt x="174" y="0"/>
                    </a:lnTo>
                    <a:lnTo>
                      <a:pt x="204" y="6"/>
                    </a:lnTo>
                    <a:lnTo>
                      <a:pt x="222" y="18"/>
                    </a:lnTo>
                    <a:lnTo>
                      <a:pt x="246" y="36"/>
                    </a:lnTo>
                    <a:lnTo>
                      <a:pt x="264" y="54"/>
                    </a:lnTo>
                    <a:lnTo>
                      <a:pt x="288" y="84"/>
                    </a:lnTo>
                    <a:lnTo>
                      <a:pt x="306" y="114"/>
                    </a:lnTo>
                    <a:lnTo>
                      <a:pt x="330" y="162"/>
                    </a:lnTo>
                    <a:lnTo>
                      <a:pt x="42" y="329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43" name="Freeform 15">
                <a:extLst>
                  <a:ext uri="{FF2B5EF4-FFF2-40B4-BE49-F238E27FC236}">
                    <a16:creationId xmlns:a16="http://schemas.microsoft.com/office/drawing/2014/main" id="{5E5FA098-5D56-4EFF-AA5E-0F69AC8FCB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7" y="1741"/>
                <a:ext cx="335" cy="281"/>
              </a:xfrm>
              <a:custGeom>
                <a:avLst/>
                <a:gdLst>
                  <a:gd name="T0" fmla="*/ 0 w 335"/>
                  <a:gd name="T1" fmla="*/ 126 h 281"/>
                  <a:gd name="T2" fmla="*/ 24 w 335"/>
                  <a:gd name="T3" fmla="*/ 90 h 281"/>
                  <a:gd name="T4" fmla="*/ 42 w 335"/>
                  <a:gd name="T5" fmla="*/ 72 h 281"/>
                  <a:gd name="T6" fmla="*/ 60 w 335"/>
                  <a:gd name="T7" fmla="*/ 48 h 281"/>
                  <a:gd name="T8" fmla="*/ 78 w 335"/>
                  <a:gd name="T9" fmla="*/ 36 h 281"/>
                  <a:gd name="T10" fmla="*/ 102 w 335"/>
                  <a:gd name="T11" fmla="*/ 18 h 281"/>
                  <a:gd name="T12" fmla="*/ 126 w 335"/>
                  <a:gd name="T13" fmla="*/ 6 h 281"/>
                  <a:gd name="T14" fmla="*/ 144 w 335"/>
                  <a:gd name="T15" fmla="*/ 0 h 281"/>
                  <a:gd name="T16" fmla="*/ 191 w 335"/>
                  <a:gd name="T17" fmla="*/ 0 h 281"/>
                  <a:gd name="T18" fmla="*/ 215 w 335"/>
                  <a:gd name="T19" fmla="*/ 6 h 281"/>
                  <a:gd name="T20" fmla="*/ 263 w 335"/>
                  <a:gd name="T21" fmla="*/ 30 h 281"/>
                  <a:gd name="T22" fmla="*/ 281 w 335"/>
                  <a:gd name="T23" fmla="*/ 54 h 281"/>
                  <a:gd name="T24" fmla="*/ 299 w 335"/>
                  <a:gd name="T25" fmla="*/ 72 h 281"/>
                  <a:gd name="T26" fmla="*/ 311 w 335"/>
                  <a:gd name="T27" fmla="*/ 96 h 281"/>
                  <a:gd name="T28" fmla="*/ 317 w 335"/>
                  <a:gd name="T29" fmla="*/ 120 h 281"/>
                  <a:gd name="T30" fmla="*/ 323 w 335"/>
                  <a:gd name="T31" fmla="*/ 150 h 281"/>
                  <a:gd name="T32" fmla="*/ 335 w 335"/>
                  <a:gd name="T33" fmla="*/ 186 h 281"/>
                  <a:gd name="T34" fmla="*/ 138 w 335"/>
                  <a:gd name="T35" fmla="*/ 281 h 281"/>
                  <a:gd name="T36" fmla="*/ 0 w 335"/>
                  <a:gd name="T37" fmla="*/ 126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35" h="281">
                    <a:moveTo>
                      <a:pt x="0" y="126"/>
                    </a:moveTo>
                    <a:lnTo>
                      <a:pt x="24" y="90"/>
                    </a:lnTo>
                    <a:lnTo>
                      <a:pt x="42" y="72"/>
                    </a:lnTo>
                    <a:lnTo>
                      <a:pt x="60" y="48"/>
                    </a:lnTo>
                    <a:lnTo>
                      <a:pt x="78" y="36"/>
                    </a:lnTo>
                    <a:lnTo>
                      <a:pt x="102" y="18"/>
                    </a:lnTo>
                    <a:lnTo>
                      <a:pt x="126" y="6"/>
                    </a:lnTo>
                    <a:lnTo>
                      <a:pt x="144" y="0"/>
                    </a:lnTo>
                    <a:lnTo>
                      <a:pt x="191" y="0"/>
                    </a:lnTo>
                    <a:lnTo>
                      <a:pt x="215" y="6"/>
                    </a:lnTo>
                    <a:lnTo>
                      <a:pt x="263" y="30"/>
                    </a:lnTo>
                    <a:lnTo>
                      <a:pt x="281" y="54"/>
                    </a:lnTo>
                    <a:lnTo>
                      <a:pt x="299" y="72"/>
                    </a:lnTo>
                    <a:lnTo>
                      <a:pt x="311" y="96"/>
                    </a:lnTo>
                    <a:lnTo>
                      <a:pt x="317" y="120"/>
                    </a:lnTo>
                    <a:lnTo>
                      <a:pt x="323" y="150"/>
                    </a:lnTo>
                    <a:lnTo>
                      <a:pt x="335" y="186"/>
                    </a:lnTo>
                    <a:lnTo>
                      <a:pt x="138" y="281"/>
                    </a:lnTo>
                    <a:lnTo>
                      <a:pt x="0" y="12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44" name="Freeform 16">
                <a:extLst>
                  <a:ext uri="{FF2B5EF4-FFF2-40B4-BE49-F238E27FC236}">
                    <a16:creationId xmlns:a16="http://schemas.microsoft.com/office/drawing/2014/main" id="{66ACC533-C1ED-42D8-9585-9A9B44202C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9" y="1789"/>
                <a:ext cx="300" cy="353"/>
              </a:xfrm>
              <a:custGeom>
                <a:avLst/>
                <a:gdLst>
                  <a:gd name="T0" fmla="*/ 0 w 300"/>
                  <a:gd name="T1" fmla="*/ 84 h 353"/>
                  <a:gd name="T2" fmla="*/ 18 w 300"/>
                  <a:gd name="T3" fmla="*/ 66 h 353"/>
                  <a:gd name="T4" fmla="*/ 36 w 300"/>
                  <a:gd name="T5" fmla="*/ 42 h 353"/>
                  <a:gd name="T6" fmla="*/ 90 w 300"/>
                  <a:gd name="T7" fmla="*/ 6 h 353"/>
                  <a:gd name="T8" fmla="*/ 114 w 300"/>
                  <a:gd name="T9" fmla="*/ 0 h 353"/>
                  <a:gd name="T10" fmla="*/ 156 w 300"/>
                  <a:gd name="T11" fmla="*/ 0 h 353"/>
                  <a:gd name="T12" fmla="*/ 180 w 300"/>
                  <a:gd name="T13" fmla="*/ 6 h 353"/>
                  <a:gd name="T14" fmla="*/ 204 w 300"/>
                  <a:gd name="T15" fmla="*/ 18 h 353"/>
                  <a:gd name="T16" fmla="*/ 270 w 300"/>
                  <a:gd name="T17" fmla="*/ 84 h 353"/>
                  <a:gd name="T18" fmla="*/ 300 w 300"/>
                  <a:gd name="T19" fmla="*/ 144 h 353"/>
                  <a:gd name="T20" fmla="*/ 72 w 300"/>
                  <a:gd name="T21" fmla="*/ 353 h 353"/>
                  <a:gd name="T22" fmla="*/ 0 w 300"/>
                  <a:gd name="T23" fmla="*/ 84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00" h="353">
                    <a:moveTo>
                      <a:pt x="0" y="84"/>
                    </a:moveTo>
                    <a:lnTo>
                      <a:pt x="18" y="66"/>
                    </a:lnTo>
                    <a:lnTo>
                      <a:pt x="36" y="42"/>
                    </a:lnTo>
                    <a:lnTo>
                      <a:pt x="90" y="6"/>
                    </a:lnTo>
                    <a:lnTo>
                      <a:pt x="114" y="0"/>
                    </a:lnTo>
                    <a:lnTo>
                      <a:pt x="156" y="0"/>
                    </a:lnTo>
                    <a:lnTo>
                      <a:pt x="180" y="6"/>
                    </a:lnTo>
                    <a:lnTo>
                      <a:pt x="204" y="18"/>
                    </a:lnTo>
                    <a:lnTo>
                      <a:pt x="270" y="84"/>
                    </a:lnTo>
                    <a:lnTo>
                      <a:pt x="300" y="144"/>
                    </a:lnTo>
                    <a:lnTo>
                      <a:pt x="72" y="353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45" name="Freeform 17">
                <a:extLst>
                  <a:ext uri="{FF2B5EF4-FFF2-40B4-BE49-F238E27FC236}">
                    <a16:creationId xmlns:a16="http://schemas.microsoft.com/office/drawing/2014/main" id="{C80FEB2E-FD3C-4CF0-8521-E9DFB8133E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3" y="1849"/>
                <a:ext cx="330" cy="257"/>
              </a:xfrm>
              <a:custGeom>
                <a:avLst/>
                <a:gdLst>
                  <a:gd name="T0" fmla="*/ 0 w 330"/>
                  <a:gd name="T1" fmla="*/ 96 h 257"/>
                  <a:gd name="T2" fmla="*/ 36 w 330"/>
                  <a:gd name="T3" fmla="*/ 42 h 257"/>
                  <a:gd name="T4" fmla="*/ 108 w 330"/>
                  <a:gd name="T5" fmla="*/ 6 h 257"/>
                  <a:gd name="T6" fmla="*/ 126 w 330"/>
                  <a:gd name="T7" fmla="*/ 0 h 257"/>
                  <a:gd name="T8" fmla="*/ 150 w 330"/>
                  <a:gd name="T9" fmla="*/ 0 h 257"/>
                  <a:gd name="T10" fmla="*/ 186 w 330"/>
                  <a:gd name="T11" fmla="*/ 6 h 257"/>
                  <a:gd name="T12" fmla="*/ 210 w 330"/>
                  <a:gd name="T13" fmla="*/ 12 h 257"/>
                  <a:gd name="T14" fmla="*/ 258 w 330"/>
                  <a:gd name="T15" fmla="*/ 36 h 257"/>
                  <a:gd name="T16" fmla="*/ 288 w 330"/>
                  <a:gd name="T17" fmla="*/ 60 h 257"/>
                  <a:gd name="T18" fmla="*/ 306 w 330"/>
                  <a:gd name="T19" fmla="*/ 84 h 257"/>
                  <a:gd name="T20" fmla="*/ 330 w 330"/>
                  <a:gd name="T21" fmla="*/ 113 h 257"/>
                  <a:gd name="T22" fmla="*/ 168 w 330"/>
                  <a:gd name="T23" fmla="*/ 257 h 257"/>
                  <a:gd name="T24" fmla="*/ 0 w 330"/>
                  <a:gd name="T25" fmla="*/ 96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0" h="257">
                    <a:moveTo>
                      <a:pt x="0" y="96"/>
                    </a:moveTo>
                    <a:lnTo>
                      <a:pt x="36" y="42"/>
                    </a:lnTo>
                    <a:lnTo>
                      <a:pt x="108" y="6"/>
                    </a:lnTo>
                    <a:lnTo>
                      <a:pt x="126" y="0"/>
                    </a:lnTo>
                    <a:lnTo>
                      <a:pt x="150" y="0"/>
                    </a:lnTo>
                    <a:lnTo>
                      <a:pt x="186" y="6"/>
                    </a:lnTo>
                    <a:lnTo>
                      <a:pt x="210" y="12"/>
                    </a:lnTo>
                    <a:lnTo>
                      <a:pt x="258" y="36"/>
                    </a:lnTo>
                    <a:lnTo>
                      <a:pt x="288" y="60"/>
                    </a:lnTo>
                    <a:lnTo>
                      <a:pt x="306" y="84"/>
                    </a:lnTo>
                    <a:lnTo>
                      <a:pt x="330" y="113"/>
                    </a:lnTo>
                    <a:lnTo>
                      <a:pt x="168" y="257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46" name="Freeform 18">
                <a:extLst>
                  <a:ext uri="{FF2B5EF4-FFF2-40B4-BE49-F238E27FC236}">
                    <a16:creationId xmlns:a16="http://schemas.microsoft.com/office/drawing/2014/main" id="{CCE50310-541F-4266-A66D-A6C6EB725E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7" y="1933"/>
                <a:ext cx="360" cy="203"/>
              </a:xfrm>
              <a:custGeom>
                <a:avLst/>
                <a:gdLst>
                  <a:gd name="T0" fmla="*/ 0 w 360"/>
                  <a:gd name="T1" fmla="*/ 143 h 203"/>
                  <a:gd name="T2" fmla="*/ 12 w 360"/>
                  <a:gd name="T3" fmla="*/ 107 h 203"/>
                  <a:gd name="T4" fmla="*/ 48 w 360"/>
                  <a:gd name="T5" fmla="*/ 59 h 203"/>
                  <a:gd name="T6" fmla="*/ 60 w 360"/>
                  <a:gd name="T7" fmla="*/ 47 h 203"/>
                  <a:gd name="T8" fmla="*/ 84 w 360"/>
                  <a:gd name="T9" fmla="*/ 29 h 203"/>
                  <a:gd name="T10" fmla="*/ 132 w 360"/>
                  <a:gd name="T11" fmla="*/ 6 h 203"/>
                  <a:gd name="T12" fmla="*/ 156 w 360"/>
                  <a:gd name="T13" fmla="*/ 0 h 203"/>
                  <a:gd name="T14" fmla="*/ 216 w 360"/>
                  <a:gd name="T15" fmla="*/ 0 h 203"/>
                  <a:gd name="T16" fmla="*/ 276 w 360"/>
                  <a:gd name="T17" fmla="*/ 23 h 203"/>
                  <a:gd name="T18" fmla="*/ 294 w 360"/>
                  <a:gd name="T19" fmla="*/ 35 h 203"/>
                  <a:gd name="T20" fmla="*/ 336 w 360"/>
                  <a:gd name="T21" fmla="*/ 77 h 203"/>
                  <a:gd name="T22" fmla="*/ 360 w 360"/>
                  <a:gd name="T23" fmla="*/ 119 h 203"/>
                  <a:gd name="T24" fmla="*/ 210 w 360"/>
                  <a:gd name="T25" fmla="*/ 203 h 203"/>
                  <a:gd name="T26" fmla="*/ 0 w 360"/>
                  <a:gd name="T27" fmla="*/ 143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60" h="203">
                    <a:moveTo>
                      <a:pt x="0" y="143"/>
                    </a:moveTo>
                    <a:lnTo>
                      <a:pt x="12" y="107"/>
                    </a:lnTo>
                    <a:lnTo>
                      <a:pt x="48" y="59"/>
                    </a:lnTo>
                    <a:lnTo>
                      <a:pt x="60" y="47"/>
                    </a:lnTo>
                    <a:lnTo>
                      <a:pt x="84" y="29"/>
                    </a:lnTo>
                    <a:lnTo>
                      <a:pt x="132" y="6"/>
                    </a:lnTo>
                    <a:lnTo>
                      <a:pt x="156" y="0"/>
                    </a:lnTo>
                    <a:lnTo>
                      <a:pt x="216" y="0"/>
                    </a:lnTo>
                    <a:lnTo>
                      <a:pt x="276" y="23"/>
                    </a:lnTo>
                    <a:lnTo>
                      <a:pt x="294" y="35"/>
                    </a:lnTo>
                    <a:lnTo>
                      <a:pt x="336" y="77"/>
                    </a:lnTo>
                    <a:lnTo>
                      <a:pt x="360" y="119"/>
                    </a:lnTo>
                    <a:lnTo>
                      <a:pt x="210" y="203"/>
                    </a:lnTo>
                    <a:lnTo>
                      <a:pt x="0" y="143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47" name="Freeform 19">
                <a:extLst>
                  <a:ext uri="{FF2B5EF4-FFF2-40B4-BE49-F238E27FC236}">
                    <a16:creationId xmlns:a16="http://schemas.microsoft.com/office/drawing/2014/main" id="{376EFEC5-9751-4AD4-9244-6F44ECD34A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2" y="2058"/>
                <a:ext cx="461" cy="317"/>
              </a:xfrm>
              <a:custGeom>
                <a:avLst/>
                <a:gdLst>
                  <a:gd name="T0" fmla="*/ 0 w 461"/>
                  <a:gd name="T1" fmla="*/ 204 h 317"/>
                  <a:gd name="T2" fmla="*/ 6 w 461"/>
                  <a:gd name="T3" fmla="*/ 156 h 317"/>
                  <a:gd name="T4" fmla="*/ 30 w 461"/>
                  <a:gd name="T5" fmla="*/ 96 h 317"/>
                  <a:gd name="T6" fmla="*/ 48 w 461"/>
                  <a:gd name="T7" fmla="*/ 72 h 317"/>
                  <a:gd name="T8" fmla="*/ 95 w 461"/>
                  <a:gd name="T9" fmla="*/ 36 h 317"/>
                  <a:gd name="T10" fmla="*/ 119 w 461"/>
                  <a:gd name="T11" fmla="*/ 24 h 317"/>
                  <a:gd name="T12" fmla="*/ 149 w 461"/>
                  <a:gd name="T13" fmla="*/ 12 h 317"/>
                  <a:gd name="T14" fmla="*/ 209 w 461"/>
                  <a:gd name="T15" fmla="*/ 0 h 317"/>
                  <a:gd name="T16" fmla="*/ 245 w 461"/>
                  <a:gd name="T17" fmla="*/ 0 h 317"/>
                  <a:gd name="T18" fmla="*/ 287 w 461"/>
                  <a:gd name="T19" fmla="*/ 6 h 317"/>
                  <a:gd name="T20" fmla="*/ 317 w 461"/>
                  <a:gd name="T21" fmla="*/ 12 h 317"/>
                  <a:gd name="T22" fmla="*/ 353 w 461"/>
                  <a:gd name="T23" fmla="*/ 30 h 317"/>
                  <a:gd name="T24" fmla="*/ 461 w 461"/>
                  <a:gd name="T25" fmla="*/ 90 h 317"/>
                  <a:gd name="T26" fmla="*/ 311 w 461"/>
                  <a:gd name="T27" fmla="*/ 317 h 317"/>
                  <a:gd name="T28" fmla="*/ 0 w 461"/>
                  <a:gd name="T29" fmla="*/ 204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61" h="317">
                    <a:moveTo>
                      <a:pt x="0" y="204"/>
                    </a:moveTo>
                    <a:lnTo>
                      <a:pt x="6" y="156"/>
                    </a:lnTo>
                    <a:lnTo>
                      <a:pt x="30" y="96"/>
                    </a:lnTo>
                    <a:lnTo>
                      <a:pt x="48" y="72"/>
                    </a:lnTo>
                    <a:lnTo>
                      <a:pt x="95" y="36"/>
                    </a:lnTo>
                    <a:lnTo>
                      <a:pt x="119" y="24"/>
                    </a:lnTo>
                    <a:lnTo>
                      <a:pt x="149" y="12"/>
                    </a:lnTo>
                    <a:lnTo>
                      <a:pt x="209" y="0"/>
                    </a:lnTo>
                    <a:lnTo>
                      <a:pt x="245" y="0"/>
                    </a:lnTo>
                    <a:lnTo>
                      <a:pt x="287" y="6"/>
                    </a:lnTo>
                    <a:lnTo>
                      <a:pt x="317" y="12"/>
                    </a:lnTo>
                    <a:lnTo>
                      <a:pt x="353" y="30"/>
                    </a:lnTo>
                    <a:lnTo>
                      <a:pt x="461" y="90"/>
                    </a:lnTo>
                    <a:lnTo>
                      <a:pt x="311" y="317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48" name="Freeform 20">
                <a:extLst>
                  <a:ext uri="{FF2B5EF4-FFF2-40B4-BE49-F238E27FC236}">
                    <a16:creationId xmlns:a16="http://schemas.microsoft.com/office/drawing/2014/main" id="{96AFB5E2-C9CE-4E5A-ABB9-0F4F008F1D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2" y="2202"/>
                <a:ext cx="317" cy="329"/>
              </a:xfrm>
              <a:custGeom>
                <a:avLst/>
                <a:gdLst>
                  <a:gd name="T0" fmla="*/ 18 w 317"/>
                  <a:gd name="T1" fmla="*/ 287 h 329"/>
                  <a:gd name="T2" fmla="*/ 0 w 317"/>
                  <a:gd name="T3" fmla="*/ 233 h 329"/>
                  <a:gd name="T4" fmla="*/ 0 w 317"/>
                  <a:gd name="T5" fmla="*/ 162 h 329"/>
                  <a:gd name="T6" fmla="*/ 6 w 317"/>
                  <a:gd name="T7" fmla="*/ 132 h 329"/>
                  <a:gd name="T8" fmla="*/ 18 w 317"/>
                  <a:gd name="T9" fmla="*/ 102 h 329"/>
                  <a:gd name="T10" fmla="*/ 66 w 317"/>
                  <a:gd name="T11" fmla="*/ 42 h 329"/>
                  <a:gd name="T12" fmla="*/ 96 w 317"/>
                  <a:gd name="T13" fmla="*/ 24 h 329"/>
                  <a:gd name="T14" fmla="*/ 119 w 317"/>
                  <a:gd name="T15" fmla="*/ 12 h 329"/>
                  <a:gd name="T16" fmla="*/ 143 w 317"/>
                  <a:gd name="T17" fmla="*/ 6 h 329"/>
                  <a:gd name="T18" fmla="*/ 173 w 317"/>
                  <a:gd name="T19" fmla="*/ 0 h 329"/>
                  <a:gd name="T20" fmla="*/ 227 w 317"/>
                  <a:gd name="T21" fmla="*/ 0 h 329"/>
                  <a:gd name="T22" fmla="*/ 269 w 317"/>
                  <a:gd name="T23" fmla="*/ 6 h 329"/>
                  <a:gd name="T24" fmla="*/ 317 w 317"/>
                  <a:gd name="T25" fmla="*/ 30 h 329"/>
                  <a:gd name="T26" fmla="*/ 257 w 317"/>
                  <a:gd name="T27" fmla="*/ 329 h 329"/>
                  <a:gd name="T28" fmla="*/ 18 w 317"/>
                  <a:gd name="T29" fmla="*/ 287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17" h="329">
                    <a:moveTo>
                      <a:pt x="18" y="287"/>
                    </a:moveTo>
                    <a:lnTo>
                      <a:pt x="0" y="233"/>
                    </a:lnTo>
                    <a:lnTo>
                      <a:pt x="0" y="162"/>
                    </a:lnTo>
                    <a:lnTo>
                      <a:pt x="6" y="132"/>
                    </a:lnTo>
                    <a:lnTo>
                      <a:pt x="18" y="102"/>
                    </a:lnTo>
                    <a:lnTo>
                      <a:pt x="66" y="42"/>
                    </a:lnTo>
                    <a:lnTo>
                      <a:pt x="96" y="24"/>
                    </a:lnTo>
                    <a:lnTo>
                      <a:pt x="119" y="12"/>
                    </a:lnTo>
                    <a:lnTo>
                      <a:pt x="143" y="6"/>
                    </a:lnTo>
                    <a:lnTo>
                      <a:pt x="173" y="0"/>
                    </a:lnTo>
                    <a:lnTo>
                      <a:pt x="227" y="0"/>
                    </a:lnTo>
                    <a:lnTo>
                      <a:pt x="269" y="6"/>
                    </a:lnTo>
                    <a:lnTo>
                      <a:pt x="317" y="30"/>
                    </a:lnTo>
                    <a:lnTo>
                      <a:pt x="257" y="329"/>
                    </a:lnTo>
                    <a:lnTo>
                      <a:pt x="18" y="287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49" name="Freeform 21">
                <a:extLst>
                  <a:ext uri="{FF2B5EF4-FFF2-40B4-BE49-F238E27FC236}">
                    <a16:creationId xmlns:a16="http://schemas.microsoft.com/office/drawing/2014/main" id="{E7D9519A-5BE9-4949-9B57-8EF3E366B8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7" y="1921"/>
                <a:ext cx="2098" cy="1089"/>
              </a:xfrm>
              <a:custGeom>
                <a:avLst/>
                <a:gdLst>
                  <a:gd name="T0" fmla="*/ 18 w 2098"/>
                  <a:gd name="T1" fmla="*/ 766 h 1089"/>
                  <a:gd name="T2" fmla="*/ 0 w 2098"/>
                  <a:gd name="T3" fmla="*/ 484 h 1089"/>
                  <a:gd name="T4" fmla="*/ 96 w 2098"/>
                  <a:gd name="T5" fmla="*/ 377 h 1089"/>
                  <a:gd name="T6" fmla="*/ 126 w 2098"/>
                  <a:gd name="T7" fmla="*/ 359 h 1089"/>
                  <a:gd name="T8" fmla="*/ 144 w 2098"/>
                  <a:gd name="T9" fmla="*/ 353 h 1089"/>
                  <a:gd name="T10" fmla="*/ 156 w 2098"/>
                  <a:gd name="T11" fmla="*/ 341 h 1089"/>
                  <a:gd name="T12" fmla="*/ 168 w 2098"/>
                  <a:gd name="T13" fmla="*/ 317 h 1089"/>
                  <a:gd name="T14" fmla="*/ 168 w 2098"/>
                  <a:gd name="T15" fmla="*/ 305 h 1089"/>
                  <a:gd name="T16" fmla="*/ 180 w 2098"/>
                  <a:gd name="T17" fmla="*/ 287 h 1089"/>
                  <a:gd name="T18" fmla="*/ 396 w 2098"/>
                  <a:gd name="T19" fmla="*/ 149 h 1089"/>
                  <a:gd name="T20" fmla="*/ 420 w 2098"/>
                  <a:gd name="T21" fmla="*/ 131 h 1089"/>
                  <a:gd name="T22" fmla="*/ 456 w 2098"/>
                  <a:gd name="T23" fmla="*/ 113 h 1089"/>
                  <a:gd name="T24" fmla="*/ 486 w 2098"/>
                  <a:gd name="T25" fmla="*/ 107 h 1089"/>
                  <a:gd name="T26" fmla="*/ 522 w 2098"/>
                  <a:gd name="T27" fmla="*/ 101 h 1089"/>
                  <a:gd name="T28" fmla="*/ 786 w 2098"/>
                  <a:gd name="T29" fmla="*/ 18 h 1089"/>
                  <a:gd name="T30" fmla="*/ 816 w 2098"/>
                  <a:gd name="T31" fmla="*/ 6 h 1089"/>
                  <a:gd name="T32" fmla="*/ 840 w 2098"/>
                  <a:gd name="T33" fmla="*/ 0 h 1089"/>
                  <a:gd name="T34" fmla="*/ 858 w 2098"/>
                  <a:gd name="T35" fmla="*/ 0 h 1089"/>
                  <a:gd name="T36" fmla="*/ 905 w 2098"/>
                  <a:gd name="T37" fmla="*/ 12 h 1089"/>
                  <a:gd name="T38" fmla="*/ 917 w 2098"/>
                  <a:gd name="T39" fmla="*/ 12 h 1089"/>
                  <a:gd name="T40" fmla="*/ 941 w 2098"/>
                  <a:gd name="T41" fmla="*/ 6 h 1089"/>
                  <a:gd name="T42" fmla="*/ 959 w 2098"/>
                  <a:gd name="T43" fmla="*/ 0 h 1089"/>
                  <a:gd name="T44" fmla="*/ 977 w 2098"/>
                  <a:gd name="T45" fmla="*/ 6 h 1089"/>
                  <a:gd name="T46" fmla="*/ 1049 w 2098"/>
                  <a:gd name="T47" fmla="*/ 24 h 1089"/>
                  <a:gd name="T48" fmla="*/ 1199 w 2098"/>
                  <a:gd name="T49" fmla="*/ 0 h 1089"/>
                  <a:gd name="T50" fmla="*/ 1517 w 2098"/>
                  <a:gd name="T51" fmla="*/ 35 h 1089"/>
                  <a:gd name="T52" fmla="*/ 1541 w 2098"/>
                  <a:gd name="T53" fmla="*/ 35 h 1089"/>
                  <a:gd name="T54" fmla="*/ 1565 w 2098"/>
                  <a:gd name="T55" fmla="*/ 41 h 1089"/>
                  <a:gd name="T56" fmla="*/ 1810 w 2098"/>
                  <a:gd name="T57" fmla="*/ 137 h 1089"/>
                  <a:gd name="T58" fmla="*/ 1846 w 2098"/>
                  <a:gd name="T59" fmla="*/ 161 h 1089"/>
                  <a:gd name="T60" fmla="*/ 2002 w 2098"/>
                  <a:gd name="T61" fmla="*/ 335 h 1089"/>
                  <a:gd name="T62" fmla="*/ 2020 w 2098"/>
                  <a:gd name="T63" fmla="*/ 347 h 1089"/>
                  <a:gd name="T64" fmla="*/ 2026 w 2098"/>
                  <a:gd name="T65" fmla="*/ 365 h 1089"/>
                  <a:gd name="T66" fmla="*/ 2044 w 2098"/>
                  <a:gd name="T67" fmla="*/ 425 h 1089"/>
                  <a:gd name="T68" fmla="*/ 2056 w 2098"/>
                  <a:gd name="T69" fmla="*/ 437 h 1089"/>
                  <a:gd name="T70" fmla="*/ 2080 w 2098"/>
                  <a:gd name="T71" fmla="*/ 454 h 1089"/>
                  <a:gd name="T72" fmla="*/ 2092 w 2098"/>
                  <a:gd name="T73" fmla="*/ 472 h 1089"/>
                  <a:gd name="T74" fmla="*/ 2098 w 2098"/>
                  <a:gd name="T75" fmla="*/ 496 h 1089"/>
                  <a:gd name="T76" fmla="*/ 2098 w 2098"/>
                  <a:gd name="T77" fmla="*/ 532 h 1089"/>
                  <a:gd name="T78" fmla="*/ 2062 w 2098"/>
                  <a:gd name="T79" fmla="*/ 772 h 1089"/>
                  <a:gd name="T80" fmla="*/ 1325 w 2098"/>
                  <a:gd name="T81" fmla="*/ 1089 h 1089"/>
                  <a:gd name="T82" fmla="*/ 552 w 2098"/>
                  <a:gd name="T83" fmla="*/ 1071 h 1089"/>
                  <a:gd name="T84" fmla="*/ 18 w 2098"/>
                  <a:gd name="T85" fmla="*/ 766 h 10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098" h="1089">
                    <a:moveTo>
                      <a:pt x="18" y="766"/>
                    </a:moveTo>
                    <a:lnTo>
                      <a:pt x="0" y="484"/>
                    </a:lnTo>
                    <a:lnTo>
                      <a:pt x="96" y="377"/>
                    </a:lnTo>
                    <a:lnTo>
                      <a:pt x="126" y="359"/>
                    </a:lnTo>
                    <a:lnTo>
                      <a:pt x="144" y="353"/>
                    </a:lnTo>
                    <a:lnTo>
                      <a:pt x="156" y="341"/>
                    </a:lnTo>
                    <a:lnTo>
                      <a:pt x="168" y="317"/>
                    </a:lnTo>
                    <a:lnTo>
                      <a:pt x="168" y="305"/>
                    </a:lnTo>
                    <a:lnTo>
                      <a:pt x="180" y="287"/>
                    </a:lnTo>
                    <a:lnTo>
                      <a:pt x="396" y="149"/>
                    </a:lnTo>
                    <a:lnTo>
                      <a:pt x="420" y="131"/>
                    </a:lnTo>
                    <a:lnTo>
                      <a:pt x="456" y="113"/>
                    </a:lnTo>
                    <a:lnTo>
                      <a:pt x="486" y="107"/>
                    </a:lnTo>
                    <a:lnTo>
                      <a:pt x="522" y="101"/>
                    </a:lnTo>
                    <a:lnTo>
                      <a:pt x="786" y="18"/>
                    </a:lnTo>
                    <a:lnTo>
                      <a:pt x="816" y="6"/>
                    </a:lnTo>
                    <a:lnTo>
                      <a:pt x="840" y="0"/>
                    </a:lnTo>
                    <a:lnTo>
                      <a:pt x="858" y="0"/>
                    </a:lnTo>
                    <a:lnTo>
                      <a:pt x="905" y="12"/>
                    </a:lnTo>
                    <a:lnTo>
                      <a:pt x="917" y="12"/>
                    </a:lnTo>
                    <a:lnTo>
                      <a:pt x="941" y="6"/>
                    </a:lnTo>
                    <a:lnTo>
                      <a:pt x="959" y="0"/>
                    </a:lnTo>
                    <a:lnTo>
                      <a:pt x="977" y="6"/>
                    </a:lnTo>
                    <a:lnTo>
                      <a:pt x="1049" y="24"/>
                    </a:lnTo>
                    <a:lnTo>
                      <a:pt x="1199" y="0"/>
                    </a:lnTo>
                    <a:lnTo>
                      <a:pt x="1517" y="35"/>
                    </a:lnTo>
                    <a:lnTo>
                      <a:pt x="1541" y="35"/>
                    </a:lnTo>
                    <a:lnTo>
                      <a:pt x="1565" y="41"/>
                    </a:lnTo>
                    <a:lnTo>
                      <a:pt x="1810" y="137"/>
                    </a:lnTo>
                    <a:lnTo>
                      <a:pt x="1846" y="161"/>
                    </a:lnTo>
                    <a:lnTo>
                      <a:pt x="2002" y="335"/>
                    </a:lnTo>
                    <a:lnTo>
                      <a:pt x="2020" y="347"/>
                    </a:lnTo>
                    <a:lnTo>
                      <a:pt x="2026" y="365"/>
                    </a:lnTo>
                    <a:lnTo>
                      <a:pt x="2044" y="425"/>
                    </a:lnTo>
                    <a:lnTo>
                      <a:pt x="2056" y="437"/>
                    </a:lnTo>
                    <a:lnTo>
                      <a:pt x="2080" y="454"/>
                    </a:lnTo>
                    <a:lnTo>
                      <a:pt x="2092" y="472"/>
                    </a:lnTo>
                    <a:lnTo>
                      <a:pt x="2098" y="496"/>
                    </a:lnTo>
                    <a:lnTo>
                      <a:pt x="2098" y="532"/>
                    </a:lnTo>
                    <a:lnTo>
                      <a:pt x="2062" y="772"/>
                    </a:lnTo>
                    <a:lnTo>
                      <a:pt x="1325" y="1089"/>
                    </a:lnTo>
                    <a:lnTo>
                      <a:pt x="552" y="1071"/>
                    </a:lnTo>
                    <a:lnTo>
                      <a:pt x="18" y="766"/>
                    </a:lnTo>
                    <a:close/>
                  </a:path>
                </a:pathLst>
              </a:custGeom>
              <a:solidFill>
                <a:srgbClr val="8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50" name="Freeform 22">
                <a:extLst>
                  <a:ext uri="{FF2B5EF4-FFF2-40B4-BE49-F238E27FC236}">
                    <a16:creationId xmlns:a16="http://schemas.microsoft.com/office/drawing/2014/main" id="{FF188DC2-AD34-403C-9907-35B3FD9929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8" y="2238"/>
                <a:ext cx="191" cy="132"/>
              </a:xfrm>
              <a:custGeom>
                <a:avLst/>
                <a:gdLst>
                  <a:gd name="T0" fmla="*/ 191 w 191"/>
                  <a:gd name="T1" fmla="*/ 0 h 132"/>
                  <a:gd name="T2" fmla="*/ 137 w 191"/>
                  <a:gd name="T3" fmla="*/ 6 h 132"/>
                  <a:gd name="T4" fmla="*/ 89 w 191"/>
                  <a:gd name="T5" fmla="*/ 12 h 132"/>
                  <a:gd name="T6" fmla="*/ 42 w 191"/>
                  <a:gd name="T7" fmla="*/ 48 h 132"/>
                  <a:gd name="T8" fmla="*/ 24 w 191"/>
                  <a:gd name="T9" fmla="*/ 66 h 132"/>
                  <a:gd name="T10" fmla="*/ 12 w 191"/>
                  <a:gd name="T11" fmla="*/ 96 h 132"/>
                  <a:gd name="T12" fmla="*/ 0 w 191"/>
                  <a:gd name="T13" fmla="*/ 13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1" h="132">
                    <a:moveTo>
                      <a:pt x="191" y="0"/>
                    </a:moveTo>
                    <a:lnTo>
                      <a:pt x="137" y="6"/>
                    </a:lnTo>
                    <a:lnTo>
                      <a:pt x="89" y="12"/>
                    </a:lnTo>
                    <a:lnTo>
                      <a:pt x="42" y="48"/>
                    </a:lnTo>
                    <a:lnTo>
                      <a:pt x="24" y="66"/>
                    </a:lnTo>
                    <a:lnTo>
                      <a:pt x="12" y="96"/>
                    </a:lnTo>
                    <a:lnTo>
                      <a:pt x="0" y="13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51" name="Freeform 23">
                <a:extLst>
                  <a:ext uri="{FF2B5EF4-FFF2-40B4-BE49-F238E27FC236}">
                    <a16:creationId xmlns:a16="http://schemas.microsoft.com/office/drawing/2014/main" id="{9925DB7D-D75C-4F59-B502-A16A7ADEA2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6" y="2100"/>
                <a:ext cx="263" cy="96"/>
              </a:xfrm>
              <a:custGeom>
                <a:avLst/>
                <a:gdLst>
                  <a:gd name="T0" fmla="*/ 0 w 263"/>
                  <a:gd name="T1" fmla="*/ 96 h 96"/>
                  <a:gd name="T2" fmla="*/ 11 w 263"/>
                  <a:gd name="T3" fmla="*/ 78 h 96"/>
                  <a:gd name="T4" fmla="*/ 29 w 263"/>
                  <a:gd name="T5" fmla="*/ 54 h 96"/>
                  <a:gd name="T6" fmla="*/ 47 w 263"/>
                  <a:gd name="T7" fmla="*/ 36 h 96"/>
                  <a:gd name="T8" fmla="*/ 77 w 263"/>
                  <a:gd name="T9" fmla="*/ 18 h 96"/>
                  <a:gd name="T10" fmla="*/ 107 w 263"/>
                  <a:gd name="T11" fmla="*/ 6 h 96"/>
                  <a:gd name="T12" fmla="*/ 137 w 263"/>
                  <a:gd name="T13" fmla="*/ 0 h 96"/>
                  <a:gd name="T14" fmla="*/ 221 w 263"/>
                  <a:gd name="T15" fmla="*/ 0 h 96"/>
                  <a:gd name="T16" fmla="*/ 263 w 263"/>
                  <a:gd name="T17" fmla="*/ 12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63" h="96">
                    <a:moveTo>
                      <a:pt x="0" y="96"/>
                    </a:moveTo>
                    <a:lnTo>
                      <a:pt x="11" y="78"/>
                    </a:lnTo>
                    <a:lnTo>
                      <a:pt x="29" y="54"/>
                    </a:lnTo>
                    <a:lnTo>
                      <a:pt x="47" y="36"/>
                    </a:lnTo>
                    <a:lnTo>
                      <a:pt x="77" y="18"/>
                    </a:lnTo>
                    <a:lnTo>
                      <a:pt x="107" y="6"/>
                    </a:lnTo>
                    <a:lnTo>
                      <a:pt x="137" y="0"/>
                    </a:lnTo>
                    <a:lnTo>
                      <a:pt x="221" y="0"/>
                    </a:lnTo>
                    <a:lnTo>
                      <a:pt x="263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52" name="Freeform 24">
                <a:extLst>
                  <a:ext uri="{FF2B5EF4-FFF2-40B4-BE49-F238E27FC236}">
                    <a16:creationId xmlns:a16="http://schemas.microsoft.com/office/drawing/2014/main" id="{2E5315F9-7D97-436A-A041-64E3516C03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7" y="1968"/>
                <a:ext cx="234" cy="102"/>
              </a:xfrm>
              <a:custGeom>
                <a:avLst/>
                <a:gdLst>
                  <a:gd name="T0" fmla="*/ 0 w 234"/>
                  <a:gd name="T1" fmla="*/ 36 h 102"/>
                  <a:gd name="T2" fmla="*/ 12 w 234"/>
                  <a:gd name="T3" fmla="*/ 24 h 102"/>
                  <a:gd name="T4" fmla="*/ 36 w 234"/>
                  <a:gd name="T5" fmla="*/ 12 h 102"/>
                  <a:gd name="T6" fmla="*/ 54 w 234"/>
                  <a:gd name="T7" fmla="*/ 6 h 102"/>
                  <a:gd name="T8" fmla="*/ 72 w 234"/>
                  <a:gd name="T9" fmla="*/ 6 h 102"/>
                  <a:gd name="T10" fmla="*/ 90 w 234"/>
                  <a:gd name="T11" fmla="*/ 0 h 102"/>
                  <a:gd name="T12" fmla="*/ 108 w 234"/>
                  <a:gd name="T13" fmla="*/ 0 h 102"/>
                  <a:gd name="T14" fmla="*/ 156 w 234"/>
                  <a:gd name="T15" fmla="*/ 12 h 102"/>
                  <a:gd name="T16" fmla="*/ 180 w 234"/>
                  <a:gd name="T17" fmla="*/ 24 h 102"/>
                  <a:gd name="T18" fmla="*/ 198 w 234"/>
                  <a:gd name="T19" fmla="*/ 42 h 102"/>
                  <a:gd name="T20" fmla="*/ 222 w 234"/>
                  <a:gd name="T21" fmla="*/ 78 h 102"/>
                  <a:gd name="T22" fmla="*/ 234 w 234"/>
                  <a:gd name="T23" fmla="*/ 10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34" h="102">
                    <a:moveTo>
                      <a:pt x="0" y="36"/>
                    </a:moveTo>
                    <a:lnTo>
                      <a:pt x="12" y="24"/>
                    </a:lnTo>
                    <a:lnTo>
                      <a:pt x="36" y="12"/>
                    </a:lnTo>
                    <a:lnTo>
                      <a:pt x="54" y="6"/>
                    </a:lnTo>
                    <a:lnTo>
                      <a:pt x="72" y="6"/>
                    </a:lnTo>
                    <a:lnTo>
                      <a:pt x="90" y="0"/>
                    </a:lnTo>
                    <a:lnTo>
                      <a:pt x="108" y="0"/>
                    </a:lnTo>
                    <a:lnTo>
                      <a:pt x="156" y="12"/>
                    </a:lnTo>
                    <a:lnTo>
                      <a:pt x="180" y="24"/>
                    </a:lnTo>
                    <a:lnTo>
                      <a:pt x="198" y="42"/>
                    </a:lnTo>
                    <a:lnTo>
                      <a:pt x="222" y="78"/>
                    </a:lnTo>
                    <a:lnTo>
                      <a:pt x="234" y="10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53" name="Freeform 25">
                <a:extLst>
                  <a:ext uri="{FF2B5EF4-FFF2-40B4-BE49-F238E27FC236}">
                    <a16:creationId xmlns:a16="http://schemas.microsoft.com/office/drawing/2014/main" id="{888483D3-EEDC-4AEB-BA24-8410E42AC1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12" y="1879"/>
                <a:ext cx="42" cy="83"/>
              </a:xfrm>
              <a:custGeom>
                <a:avLst/>
                <a:gdLst>
                  <a:gd name="T0" fmla="*/ 0 w 42"/>
                  <a:gd name="T1" fmla="*/ 0 h 83"/>
                  <a:gd name="T2" fmla="*/ 18 w 42"/>
                  <a:gd name="T3" fmla="*/ 30 h 83"/>
                  <a:gd name="T4" fmla="*/ 24 w 42"/>
                  <a:gd name="T5" fmla="*/ 48 h 83"/>
                  <a:gd name="T6" fmla="*/ 42 w 42"/>
                  <a:gd name="T7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83">
                    <a:moveTo>
                      <a:pt x="0" y="0"/>
                    </a:moveTo>
                    <a:lnTo>
                      <a:pt x="18" y="30"/>
                    </a:lnTo>
                    <a:lnTo>
                      <a:pt x="24" y="48"/>
                    </a:lnTo>
                    <a:lnTo>
                      <a:pt x="42" y="8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54" name="Freeform 26">
                <a:extLst>
                  <a:ext uri="{FF2B5EF4-FFF2-40B4-BE49-F238E27FC236}">
                    <a16:creationId xmlns:a16="http://schemas.microsoft.com/office/drawing/2014/main" id="{71B71A27-1F72-4D67-BD0A-226C495C86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1" y="1891"/>
                <a:ext cx="186" cy="65"/>
              </a:xfrm>
              <a:custGeom>
                <a:avLst/>
                <a:gdLst>
                  <a:gd name="T0" fmla="*/ 186 w 186"/>
                  <a:gd name="T1" fmla="*/ 65 h 65"/>
                  <a:gd name="T2" fmla="*/ 162 w 186"/>
                  <a:gd name="T3" fmla="*/ 42 h 65"/>
                  <a:gd name="T4" fmla="*/ 126 w 186"/>
                  <a:gd name="T5" fmla="*/ 18 h 65"/>
                  <a:gd name="T6" fmla="*/ 90 w 186"/>
                  <a:gd name="T7" fmla="*/ 0 h 65"/>
                  <a:gd name="T8" fmla="*/ 30 w 186"/>
                  <a:gd name="T9" fmla="*/ 0 h 65"/>
                  <a:gd name="T10" fmla="*/ 12 w 186"/>
                  <a:gd name="T11" fmla="*/ 6 h 65"/>
                  <a:gd name="T12" fmla="*/ 0 w 186"/>
                  <a:gd name="T13" fmla="*/ 12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6" h="65">
                    <a:moveTo>
                      <a:pt x="186" y="65"/>
                    </a:moveTo>
                    <a:lnTo>
                      <a:pt x="162" y="42"/>
                    </a:lnTo>
                    <a:lnTo>
                      <a:pt x="126" y="18"/>
                    </a:lnTo>
                    <a:lnTo>
                      <a:pt x="90" y="0"/>
                    </a:lnTo>
                    <a:lnTo>
                      <a:pt x="30" y="0"/>
                    </a:lnTo>
                    <a:lnTo>
                      <a:pt x="12" y="6"/>
                    </a:lnTo>
                    <a:lnTo>
                      <a:pt x="0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55" name="Freeform 27">
                <a:extLst>
                  <a:ext uri="{FF2B5EF4-FFF2-40B4-BE49-F238E27FC236}">
                    <a16:creationId xmlns:a16="http://schemas.microsoft.com/office/drawing/2014/main" id="{8ED68595-65C3-4A4E-9BBB-DA7F45E93F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1" y="1825"/>
                <a:ext cx="174" cy="96"/>
              </a:xfrm>
              <a:custGeom>
                <a:avLst/>
                <a:gdLst>
                  <a:gd name="T0" fmla="*/ 174 w 174"/>
                  <a:gd name="T1" fmla="*/ 96 h 96"/>
                  <a:gd name="T2" fmla="*/ 144 w 174"/>
                  <a:gd name="T3" fmla="*/ 54 h 96"/>
                  <a:gd name="T4" fmla="*/ 108 w 174"/>
                  <a:gd name="T5" fmla="*/ 18 h 96"/>
                  <a:gd name="T6" fmla="*/ 96 w 174"/>
                  <a:gd name="T7" fmla="*/ 12 h 96"/>
                  <a:gd name="T8" fmla="*/ 60 w 174"/>
                  <a:gd name="T9" fmla="*/ 0 h 96"/>
                  <a:gd name="T10" fmla="*/ 24 w 174"/>
                  <a:gd name="T11" fmla="*/ 0 h 96"/>
                  <a:gd name="T12" fmla="*/ 0 w 174"/>
                  <a:gd name="T13" fmla="*/ 12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4" h="96">
                    <a:moveTo>
                      <a:pt x="174" y="96"/>
                    </a:moveTo>
                    <a:lnTo>
                      <a:pt x="144" y="54"/>
                    </a:lnTo>
                    <a:lnTo>
                      <a:pt x="108" y="18"/>
                    </a:lnTo>
                    <a:lnTo>
                      <a:pt x="96" y="12"/>
                    </a:lnTo>
                    <a:lnTo>
                      <a:pt x="60" y="0"/>
                    </a:lnTo>
                    <a:lnTo>
                      <a:pt x="24" y="0"/>
                    </a:lnTo>
                    <a:lnTo>
                      <a:pt x="0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56" name="Freeform 28">
                <a:extLst>
                  <a:ext uri="{FF2B5EF4-FFF2-40B4-BE49-F238E27FC236}">
                    <a16:creationId xmlns:a16="http://schemas.microsoft.com/office/drawing/2014/main" id="{1E6720EF-BCD8-4DCA-8032-00031D9824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76" y="1771"/>
                <a:ext cx="102" cy="162"/>
              </a:xfrm>
              <a:custGeom>
                <a:avLst/>
                <a:gdLst>
                  <a:gd name="T0" fmla="*/ 102 w 102"/>
                  <a:gd name="T1" fmla="*/ 162 h 162"/>
                  <a:gd name="T2" fmla="*/ 96 w 102"/>
                  <a:gd name="T3" fmla="*/ 114 h 162"/>
                  <a:gd name="T4" fmla="*/ 90 w 102"/>
                  <a:gd name="T5" fmla="*/ 90 h 162"/>
                  <a:gd name="T6" fmla="*/ 66 w 102"/>
                  <a:gd name="T7" fmla="*/ 42 h 162"/>
                  <a:gd name="T8" fmla="*/ 54 w 102"/>
                  <a:gd name="T9" fmla="*/ 24 h 162"/>
                  <a:gd name="T10" fmla="*/ 30 w 102"/>
                  <a:gd name="T11" fmla="*/ 12 h 162"/>
                  <a:gd name="T12" fmla="*/ 0 w 102"/>
                  <a:gd name="T13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2" h="162">
                    <a:moveTo>
                      <a:pt x="102" y="162"/>
                    </a:moveTo>
                    <a:lnTo>
                      <a:pt x="96" y="114"/>
                    </a:lnTo>
                    <a:lnTo>
                      <a:pt x="90" y="90"/>
                    </a:lnTo>
                    <a:lnTo>
                      <a:pt x="66" y="42"/>
                    </a:lnTo>
                    <a:lnTo>
                      <a:pt x="54" y="24"/>
                    </a:lnTo>
                    <a:lnTo>
                      <a:pt x="30" y="12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57" name="Freeform 29">
                <a:extLst>
                  <a:ext uri="{FF2B5EF4-FFF2-40B4-BE49-F238E27FC236}">
                    <a16:creationId xmlns:a16="http://schemas.microsoft.com/office/drawing/2014/main" id="{6818EA02-056D-448F-AD65-BC21F16C5B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6" y="1777"/>
                <a:ext cx="186" cy="132"/>
              </a:xfrm>
              <a:custGeom>
                <a:avLst/>
                <a:gdLst>
                  <a:gd name="T0" fmla="*/ 186 w 186"/>
                  <a:gd name="T1" fmla="*/ 132 h 132"/>
                  <a:gd name="T2" fmla="*/ 162 w 186"/>
                  <a:gd name="T3" fmla="*/ 78 h 132"/>
                  <a:gd name="T4" fmla="*/ 144 w 186"/>
                  <a:gd name="T5" fmla="*/ 48 h 132"/>
                  <a:gd name="T6" fmla="*/ 126 w 186"/>
                  <a:gd name="T7" fmla="*/ 36 h 132"/>
                  <a:gd name="T8" fmla="*/ 102 w 186"/>
                  <a:gd name="T9" fmla="*/ 18 h 132"/>
                  <a:gd name="T10" fmla="*/ 78 w 186"/>
                  <a:gd name="T11" fmla="*/ 6 h 132"/>
                  <a:gd name="T12" fmla="*/ 54 w 186"/>
                  <a:gd name="T13" fmla="*/ 6 h 132"/>
                  <a:gd name="T14" fmla="*/ 36 w 186"/>
                  <a:gd name="T15" fmla="*/ 0 h 132"/>
                  <a:gd name="T16" fmla="*/ 12 w 186"/>
                  <a:gd name="T17" fmla="*/ 6 h 132"/>
                  <a:gd name="T18" fmla="*/ 0 w 186"/>
                  <a:gd name="T19" fmla="*/ 18 h 132"/>
                  <a:gd name="T20" fmla="*/ 0 w 186"/>
                  <a:gd name="T21" fmla="*/ 30 h 132"/>
                  <a:gd name="T22" fmla="*/ 6 w 186"/>
                  <a:gd name="T23" fmla="*/ 36 h 132"/>
                  <a:gd name="T24" fmla="*/ 42 w 186"/>
                  <a:gd name="T25" fmla="*/ 48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6" h="132">
                    <a:moveTo>
                      <a:pt x="186" y="132"/>
                    </a:moveTo>
                    <a:lnTo>
                      <a:pt x="162" y="78"/>
                    </a:lnTo>
                    <a:lnTo>
                      <a:pt x="144" y="48"/>
                    </a:lnTo>
                    <a:lnTo>
                      <a:pt x="126" y="36"/>
                    </a:lnTo>
                    <a:lnTo>
                      <a:pt x="102" y="18"/>
                    </a:lnTo>
                    <a:lnTo>
                      <a:pt x="78" y="6"/>
                    </a:lnTo>
                    <a:lnTo>
                      <a:pt x="54" y="6"/>
                    </a:lnTo>
                    <a:lnTo>
                      <a:pt x="36" y="0"/>
                    </a:lnTo>
                    <a:lnTo>
                      <a:pt x="12" y="6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4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58" name="Freeform 30">
                <a:extLst>
                  <a:ext uri="{FF2B5EF4-FFF2-40B4-BE49-F238E27FC236}">
                    <a16:creationId xmlns:a16="http://schemas.microsoft.com/office/drawing/2014/main" id="{8E589A05-42B1-4A13-8E65-3D3B55CAE3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4" y="1813"/>
                <a:ext cx="126" cy="126"/>
              </a:xfrm>
              <a:custGeom>
                <a:avLst/>
                <a:gdLst>
                  <a:gd name="T0" fmla="*/ 126 w 126"/>
                  <a:gd name="T1" fmla="*/ 126 h 126"/>
                  <a:gd name="T2" fmla="*/ 84 w 126"/>
                  <a:gd name="T3" fmla="*/ 54 h 126"/>
                  <a:gd name="T4" fmla="*/ 42 w 126"/>
                  <a:gd name="T5" fmla="*/ 12 h 126"/>
                  <a:gd name="T6" fmla="*/ 30 w 126"/>
                  <a:gd name="T7" fmla="*/ 6 h 126"/>
                  <a:gd name="T8" fmla="*/ 12 w 126"/>
                  <a:gd name="T9" fmla="*/ 0 h 126"/>
                  <a:gd name="T10" fmla="*/ 0 w 126"/>
                  <a:gd name="T11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6" h="126">
                    <a:moveTo>
                      <a:pt x="126" y="126"/>
                    </a:moveTo>
                    <a:lnTo>
                      <a:pt x="84" y="54"/>
                    </a:lnTo>
                    <a:lnTo>
                      <a:pt x="42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59" name="Freeform 31">
                <a:extLst>
                  <a:ext uri="{FF2B5EF4-FFF2-40B4-BE49-F238E27FC236}">
                    <a16:creationId xmlns:a16="http://schemas.microsoft.com/office/drawing/2014/main" id="{FA3B1339-ACCE-404E-9E26-C28AD392B0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8" y="1873"/>
                <a:ext cx="102" cy="143"/>
              </a:xfrm>
              <a:custGeom>
                <a:avLst/>
                <a:gdLst>
                  <a:gd name="T0" fmla="*/ 102 w 102"/>
                  <a:gd name="T1" fmla="*/ 143 h 143"/>
                  <a:gd name="T2" fmla="*/ 90 w 102"/>
                  <a:gd name="T3" fmla="*/ 125 h 143"/>
                  <a:gd name="T4" fmla="*/ 78 w 102"/>
                  <a:gd name="T5" fmla="*/ 101 h 143"/>
                  <a:gd name="T6" fmla="*/ 66 w 102"/>
                  <a:gd name="T7" fmla="*/ 83 h 143"/>
                  <a:gd name="T8" fmla="*/ 60 w 102"/>
                  <a:gd name="T9" fmla="*/ 72 h 143"/>
                  <a:gd name="T10" fmla="*/ 54 w 102"/>
                  <a:gd name="T11" fmla="*/ 48 h 143"/>
                  <a:gd name="T12" fmla="*/ 42 w 102"/>
                  <a:gd name="T13" fmla="*/ 24 h 143"/>
                  <a:gd name="T14" fmla="*/ 36 w 102"/>
                  <a:gd name="T15" fmla="*/ 6 h 143"/>
                  <a:gd name="T16" fmla="*/ 30 w 102"/>
                  <a:gd name="T17" fmla="*/ 0 h 143"/>
                  <a:gd name="T18" fmla="*/ 6 w 102"/>
                  <a:gd name="T19" fmla="*/ 0 h 143"/>
                  <a:gd name="T20" fmla="*/ 0 w 102"/>
                  <a:gd name="T21" fmla="*/ 6 h 143"/>
                  <a:gd name="T22" fmla="*/ 0 w 102"/>
                  <a:gd name="T23" fmla="*/ 12 h 143"/>
                  <a:gd name="T24" fmla="*/ 18 w 102"/>
                  <a:gd name="T25" fmla="*/ 30 h 143"/>
                  <a:gd name="T26" fmla="*/ 24 w 102"/>
                  <a:gd name="T27" fmla="*/ 42 h 143"/>
                  <a:gd name="T28" fmla="*/ 30 w 102"/>
                  <a:gd name="T29" fmla="*/ 48 h 143"/>
                  <a:gd name="T30" fmla="*/ 30 w 102"/>
                  <a:gd name="T31" fmla="*/ 60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2" h="143">
                    <a:moveTo>
                      <a:pt x="102" y="143"/>
                    </a:moveTo>
                    <a:lnTo>
                      <a:pt x="90" y="125"/>
                    </a:lnTo>
                    <a:lnTo>
                      <a:pt x="78" y="101"/>
                    </a:lnTo>
                    <a:lnTo>
                      <a:pt x="66" y="83"/>
                    </a:lnTo>
                    <a:lnTo>
                      <a:pt x="60" y="72"/>
                    </a:lnTo>
                    <a:lnTo>
                      <a:pt x="54" y="48"/>
                    </a:lnTo>
                    <a:lnTo>
                      <a:pt x="42" y="24"/>
                    </a:lnTo>
                    <a:lnTo>
                      <a:pt x="36" y="6"/>
                    </a:lnTo>
                    <a:lnTo>
                      <a:pt x="30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8" y="30"/>
                    </a:lnTo>
                    <a:lnTo>
                      <a:pt x="24" y="42"/>
                    </a:lnTo>
                    <a:lnTo>
                      <a:pt x="30" y="48"/>
                    </a:lnTo>
                    <a:lnTo>
                      <a:pt x="30" y="6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60" name="Freeform 32">
                <a:extLst>
                  <a:ext uri="{FF2B5EF4-FFF2-40B4-BE49-F238E27FC236}">
                    <a16:creationId xmlns:a16="http://schemas.microsoft.com/office/drawing/2014/main" id="{C648E35C-6195-4BBA-93EB-BC8F828796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34" y="1968"/>
                <a:ext cx="35" cy="84"/>
              </a:xfrm>
              <a:custGeom>
                <a:avLst/>
                <a:gdLst>
                  <a:gd name="T0" fmla="*/ 0 w 35"/>
                  <a:gd name="T1" fmla="*/ 0 h 84"/>
                  <a:gd name="T2" fmla="*/ 18 w 35"/>
                  <a:gd name="T3" fmla="*/ 36 h 84"/>
                  <a:gd name="T4" fmla="*/ 24 w 35"/>
                  <a:gd name="T5" fmla="*/ 54 h 84"/>
                  <a:gd name="T6" fmla="*/ 35 w 35"/>
                  <a:gd name="T7" fmla="*/ 8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84">
                    <a:moveTo>
                      <a:pt x="0" y="0"/>
                    </a:moveTo>
                    <a:lnTo>
                      <a:pt x="18" y="36"/>
                    </a:lnTo>
                    <a:lnTo>
                      <a:pt x="24" y="54"/>
                    </a:lnTo>
                    <a:lnTo>
                      <a:pt x="35" y="8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61" name="Freeform 33">
                <a:extLst>
                  <a:ext uri="{FF2B5EF4-FFF2-40B4-BE49-F238E27FC236}">
                    <a16:creationId xmlns:a16="http://schemas.microsoft.com/office/drawing/2014/main" id="{087FB1A7-7850-4382-B61B-268A8E7820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1" y="1939"/>
                <a:ext cx="54" cy="197"/>
              </a:xfrm>
              <a:custGeom>
                <a:avLst/>
                <a:gdLst>
                  <a:gd name="T0" fmla="*/ 54 w 54"/>
                  <a:gd name="T1" fmla="*/ 197 h 197"/>
                  <a:gd name="T2" fmla="*/ 36 w 54"/>
                  <a:gd name="T3" fmla="*/ 149 h 197"/>
                  <a:gd name="T4" fmla="*/ 30 w 54"/>
                  <a:gd name="T5" fmla="*/ 119 h 197"/>
                  <a:gd name="T6" fmla="*/ 30 w 54"/>
                  <a:gd name="T7" fmla="*/ 11 h 197"/>
                  <a:gd name="T8" fmla="*/ 24 w 54"/>
                  <a:gd name="T9" fmla="*/ 0 h 197"/>
                  <a:gd name="T10" fmla="*/ 12 w 54"/>
                  <a:gd name="T11" fmla="*/ 0 h 197"/>
                  <a:gd name="T12" fmla="*/ 6 w 54"/>
                  <a:gd name="T13" fmla="*/ 6 h 197"/>
                  <a:gd name="T14" fmla="*/ 0 w 54"/>
                  <a:gd name="T15" fmla="*/ 23 h 197"/>
                  <a:gd name="T16" fmla="*/ 0 w 54"/>
                  <a:gd name="T17" fmla="*/ 35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4" h="197">
                    <a:moveTo>
                      <a:pt x="54" y="197"/>
                    </a:moveTo>
                    <a:lnTo>
                      <a:pt x="36" y="149"/>
                    </a:lnTo>
                    <a:lnTo>
                      <a:pt x="30" y="119"/>
                    </a:lnTo>
                    <a:lnTo>
                      <a:pt x="30" y="11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23"/>
                    </a:lnTo>
                    <a:lnTo>
                      <a:pt x="0" y="35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62" name="Freeform 34">
                <a:extLst>
                  <a:ext uri="{FF2B5EF4-FFF2-40B4-BE49-F238E27FC236}">
                    <a16:creationId xmlns:a16="http://schemas.microsoft.com/office/drawing/2014/main" id="{D83537BA-C273-43E8-87DD-B283513449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9" y="2052"/>
                <a:ext cx="42" cy="150"/>
              </a:xfrm>
              <a:custGeom>
                <a:avLst/>
                <a:gdLst>
                  <a:gd name="T0" fmla="*/ 0 w 42"/>
                  <a:gd name="T1" fmla="*/ 0 h 150"/>
                  <a:gd name="T2" fmla="*/ 6 w 42"/>
                  <a:gd name="T3" fmla="*/ 36 h 150"/>
                  <a:gd name="T4" fmla="*/ 24 w 42"/>
                  <a:gd name="T5" fmla="*/ 108 h 150"/>
                  <a:gd name="T6" fmla="*/ 42 w 42"/>
                  <a:gd name="T7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150">
                    <a:moveTo>
                      <a:pt x="0" y="0"/>
                    </a:moveTo>
                    <a:lnTo>
                      <a:pt x="6" y="36"/>
                    </a:lnTo>
                    <a:lnTo>
                      <a:pt x="24" y="108"/>
                    </a:lnTo>
                    <a:lnTo>
                      <a:pt x="42" y="15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63" name="Freeform 35">
                <a:extLst>
                  <a:ext uri="{FF2B5EF4-FFF2-40B4-BE49-F238E27FC236}">
                    <a16:creationId xmlns:a16="http://schemas.microsoft.com/office/drawing/2014/main" id="{6967832A-242E-47E0-98D2-C4C49CF9C5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45" y="2136"/>
                <a:ext cx="18" cy="168"/>
              </a:xfrm>
              <a:custGeom>
                <a:avLst/>
                <a:gdLst>
                  <a:gd name="T0" fmla="*/ 18 w 18"/>
                  <a:gd name="T1" fmla="*/ 0 h 168"/>
                  <a:gd name="T2" fmla="*/ 6 w 18"/>
                  <a:gd name="T3" fmla="*/ 78 h 168"/>
                  <a:gd name="T4" fmla="*/ 6 w 18"/>
                  <a:gd name="T5" fmla="*/ 96 h 168"/>
                  <a:gd name="T6" fmla="*/ 0 w 18"/>
                  <a:gd name="T7" fmla="*/ 114 h 168"/>
                  <a:gd name="T8" fmla="*/ 0 w 18"/>
                  <a:gd name="T9" fmla="*/ 156 h 168"/>
                  <a:gd name="T10" fmla="*/ 6 w 18"/>
                  <a:gd name="T11" fmla="*/ 168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" h="168">
                    <a:moveTo>
                      <a:pt x="18" y="0"/>
                    </a:moveTo>
                    <a:lnTo>
                      <a:pt x="6" y="78"/>
                    </a:lnTo>
                    <a:lnTo>
                      <a:pt x="6" y="96"/>
                    </a:lnTo>
                    <a:lnTo>
                      <a:pt x="0" y="114"/>
                    </a:lnTo>
                    <a:lnTo>
                      <a:pt x="0" y="156"/>
                    </a:lnTo>
                    <a:lnTo>
                      <a:pt x="6" y="16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64" name="Freeform 36">
                <a:extLst>
                  <a:ext uri="{FF2B5EF4-FFF2-40B4-BE49-F238E27FC236}">
                    <a16:creationId xmlns:a16="http://schemas.microsoft.com/office/drawing/2014/main" id="{9DDD972E-C47C-4D01-86F3-88501DF648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09" y="2076"/>
                <a:ext cx="24" cy="162"/>
              </a:xfrm>
              <a:custGeom>
                <a:avLst/>
                <a:gdLst>
                  <a:gd name="T0" fmla="*/ 6 w 24"/>
                  <a:gd name="T1" fmla="*/ 162 h 162"/>
                  <a:gd name="T2" fmla="*/ 0 w 24"/>
                  <a:gd name="T3" fmla="*/ 144 h 162"/>
                  <a:gd name="T4" fmla="*/ 0 w 24"/>
                  <a:gd name="T5" fmla="*/ 132 h 162"/>
                  <a:gd name="T6" fmla="*/ 18 w 24"/>
                  <a:gd name="T7" fmla="*/ 42 h 162"/>
                  <a:gd name="T8" fmla="*/ 24 w 24"/>
                  <a:gd name="T9" fmla="*/ 30 h 162"/>
                  <a:gd name="T10" fmla="*/ 24 w 24"/>
                  <a:gd name="T11" fmla="*/ 6 h 162"/>
                  <a:gd name="T12" fmla="*/ 18 w 24"/>
                  <a:gd name="T13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" h="162">
                    <a:moveTo>
                      <a:pt x="6" y="162"/>
                    </a:moveTo>
                    <a:lnTo>
                      <a:pt x="0" y="144"/>
                    </a:lnTo>
                    <a:lnTo>
                      <a:pt x="0" y="132"/>
                    </a:lnTo>
                    <a:lnTo>
                      <a:pt x="18" y="42"/>
                    </a:lnTo>
                    <a:lnTo>
                      <a:pt x="24" y="30"/>
                    </a:lnTo>
                    <a:lnTo>
                      <a:pt x="24" y="6"/>
                    </a:lnTo>
                    <a:lnTo>
                      <a:pt x="18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65" name="Freeform 37">
                <a:extLst>
                  <a:ext uri="{FF2B5EF4-FFF2-40B4-BE49-F238E27FC236}">
                    <a16:creationId xmlns:a16="http://schemas.microsoft.com/office/drawing/2014/main" id="{0B6CBC35-F670-487F-BECC-62D429B77A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99" y="2292"/>
                <a:ext cx="72" cy="107"/>
              </a:xfrm>
              <a:custGeom>
                <a:avLst/>
                <a:gdLst>
                  <a:gd name="T0" fmla="*/ 72 w 72"/>
                  <a:gd name="T1" fmla="*/ 0 h 107"/>
                  <a:gd name="T2" fmla="*/ 30 w 72"/>
                  <a:gd name="T3" fmla="*/ 42 h 107"/>
                  <a:gd name="T4" fmla="*/ 18 w 72"/>
                  <a:gd name="T5" fmla="*/ 66 h 107"/>
                  <a:gd name="T6" fmla="*/ 0 w 72"/>
                  <a:gd name="T7" fmla="*/ 107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" h="107">
                    <a:moveTo>
                      <a:pt x="72" y="0"/>
                    </a:moveTo>
                    <a:lnTo>
                      <a:pt x="30" y="42"/>
                    </a:lnTo>
                    <a:lnTo>
                      <a:pt x="18" y="66"/>
                    </a:lnTo>
                    <a:lnTo>
                      <a:pt x="0" y="107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66" name="Freeform 38">
                <a:extLst>
                  <a:ext uri="{FF2B5EF4-FFF2-40B4-BE49-F238E27FC236}">
                    <a16:creationId xmlns:a16="http://schemas.microsoft.com/office/drawing/2014/main" id="{1EDC5AAB-B7E1-4FE0-B444-776BC075EB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69" y="2232"/>
                <a:ext cx="78" cy="132"/>
              </a:xfrm>
              <a:custGeom>
                <a:avLst/>
                <a:gdLst>
                  <a:gd name="T0" fmla="*/ 78 w 78"/>
                  <a:gd name="T1" fmla="*/ 0 h 132"/>
                  <a:gd name="T2" fmla="*/ 66 w 78"/>
                  <a:gd name="T3" fmla="*/ 24 h 132"/>
                  <a:gd name="T4" fmla="*/ 36 w 78"/>
                  <a:gd name="T5" fmla="*/ 60 h 132"/>
                  <a:gd name="T6" fmla="*/ 18 w 78"/>
                  <a:gd name="T7" fmla="*/ 84 h 132"/>
                  <a:gd name="T8" fmla="*/ 0 w 78"/>
                  <a:gd name="T9" fmla="*/ 13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8" h="132">
                    <a:moveTo>
                      <a:pt x="78" y="0"/>
                    </a:moveTo>
                    <a:lnTo>
                      <a:pt x="66" y="24"/>
                    </a:lnTo>
                    <a:lnTo>
                      <a:pt x="36" y="60"/>
                    </a:lnTo>
                    <a:lnTo>
                      <a:pt x="18" y="84"/>
                    </a:lnTo>
                    <a:lnTo>
                      <a:pt x="0" y="13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67" name="Freeform 39">
                <a:extLst>
                  <a:ext uri="{FF2B5EF4-FFF2-40B4-BE49-F238E27FC236}">
                    <a16:creationId xmlns:a16="http://schemas.microsoft.com/office/drawing/2014/main" id="{6B16D433-0873-43A1-B3CC-7A7641E073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6" y="1962"/>
                <a:ext cx="240" cy="90"/>
              </a:xfrm>
              <a:custGeom>
                <a:avLst/>
                <a:gdLst>
                  <a:gd name="T0" fmla="*/ 234 w 240"/>
                  <a:gd name="T1" fmla="*/ 42 h 90"/>
                  <a:gd name="T2" fmla="*/ 216 w 240"/>
                  <a:gd name="T3" fmla="*/ 24 h 90"/>
                  <a:gd name="T4" fmla="*/ 198 w 240"/>
                  <a:gd name="T5" fmla="*/ 12 h 90"/>
                  <a:gd name="T6" fmla="*/ 150 w 240"/>
                  <a:gd name="T7" fmla="*/ 0 h 90"/>
                  <a:gd name="T8" fmla="*/ 102 w 240"/>
                  <a:gd name="T9" fmla="*/ 0 h 90"/>
                  <a:gd name="T10" fmla="*/ 72 w 240"/>
                  <a:gd name="T11" fmla="*/ 6 h 90"/>
                  <a:gd name="T12" fmla="*/ 0 w 240"/>
                  <a:gd name="T13" fmla="*/ 24 h 90"/>
                  <a:gd name="T14" fmla="*/ 240 w 240"/>
                  <a:gd name="T15" fmla="*/ 90 h 90"/>
                  <a:gd name="T16" fmla="*/ 234 w 240"/>
                  <a:gd name="T17" fmla="*/ 42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0" h="90">
                    <a:moveTo>
                      <a:pt x="234" y="42"/>
                    </a:moveTo>
                    <a:lnTo>
                      <a:pt x="216" y="24"/>
                    </a:lnTo>
                    <a:lnTo>
                      <a:pt x="198" y="12"/>
                    </a:lnTo>
                    <a:lnTo>
                      <a:pt x="150" y="0"/>
                    </a:lnTo>
                    <a:lnTo>
                      <a:pt x="102" y="0"/>
                    </a:lnTo>
                    <a:lnTo>
                      <a:pt x="72" y="6"/>
                    </a:lnTo>
                    <a:lnTo>
                      <a:pt x="0" y="24"/>
                    </a:lnTo>
                    <a:lnTo>
                      <a:pt x="240" y="90"/>
                    </a:lnTo>
                    <a:lnTo>
                      <a:pt x="234" y="42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68" name="Freeform 40">
                <a:extLst>
                  <a:ext uri="{FF2B5EF4-FFF2-40B4-BE49-F238E27FC236}">
                    <a16:creationId xmlns:a16="http://schemas.microsoft.com/office/drawing/2014/main" id="{56A8A123-D5E8-47B4-A865-B8984F565C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52" y="2346"/>
                <a:ext cx="299" cy="203"/>
              </a:xfrm>
              <a:custGeom>
                <a:avLst/>
                <a:gdLst>
                  <a:gd name="T0" fmla="*/ 0 w 299"/>
                  <a:gd name="T1" fmla="*/ 53 h 203"/>
                  <a:gd name="T2" fmla="*/ 41 w 299"/>
                  <a:gd name="T3" fmla="*/ 71 h 203"/>
                  <a:gd name="T4" fmla="*/ 101 w 299"/>
                  <a:gd name="T5" fmla="*/ 83 h 203"/>
                  <a:gd name="T6" fmla="*/ 125 w 299"/>
                  <a:gd name="T7" fmla="*/ 89 h 203"/>
                  <a:gd name="T8" fmla="*/ 155 w 299"/>
                  <a:gd name="T9" fmla="*/ 101 h 203"/>
                  <a:gd name="T10" fmla="*/ 179 w 299"/>
                  <a:gd name="T11" fmla="*/ 113 h 203"/>
                  <a:gd name="T12" fmla="*/ 203 w 299"/>
                  <a:gd name="T13" fmla="*/ 131 h 203"/>
                  <a:gd name="T14" fmla="*/ 221 w 299"/>
                  <a:gd name="T15" fmla="*/ 149 h 203"/>
                  <a:gd name="T16" fmla="*/ 263 w 299"/>
                  <a:gd name="T17" fmla="*/ 203 h 203"/>
                  <a:gd name="T18" fmla="*/ 299 w 299"/>
                  <a:gd name="T19" fmla="*/ 125 h 203"/>
                  <a:gd name="T20" fmla="*/ 263 w 299"/>
                  <a:gd name="T21" fmla="*/ 77 h 203"/>
                  <a:gd name="T22" fmla="*/ 233 w 299"/>
                  <a:gd name="T23" fmla="*/ 47 h 203"/>
                  <a:gd name="T24" fmla="*/ 209 w 299"/>
                  <a:gd name="T25" fmla="*/ 29 h 203"/>
                  <a:gd name="T26" fmla="*/ 173 w 299"/>
                  <a:gd name="T27" fmla="*/ 12 h 203"/>
                  <a:gd name="T28" fmla="*/ 143 w 299"/>
                  <a:gd name="T29" fmla="*/ 6 h 203"/>
                  <a:gd name="T30" fmla="*/ 107 w 299"/>
                  <a:gd name="T31" fmla="*/ 0 h 203"/>
                  <a:gd name="T32" fmla="*/ 0 w 299"/>
                  <a:gd name="T33" fmla="*/ 53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99" h="203">
                    <a:moveTo>
                      <a:pt x="0" y="53"/>
                    </a:moveTo>
                    <a:lnTo>
                      <a:pt x="41" y="71"/>
                    </a:lnTo>
                    <a:lnTo>
                      <a:pt x="101" y="83"/>
                    </a:lnTo>
                    <a:lnTo>
                      <a:pt x="125" y="89"/>
                    </a:lnTo>
                    <a:lnTo>
                      <a:pt x="155" y="101"/>
                    </a:lnTo>
                    <a:lnTo>
                      <a:pt x="179" y="113"/>
                    </a:lnTo>
                    <a:lnTo>
                      <a:pt x="203" y="131"/>
                    </a:lnTo>
                    <a:lnTo>
                      <a:pt x="221" y="149"/>
                    </a:lnTo>
                    <a:lnTo>
                      <a:pt x="263" y="203"/>
                    </a:lnTo>
                    <a:lnTo>
                      <a:pt x="299" y="125"/>
                    </a:lnTo>
                    <a:lnTo>
                      <a:pt x="263" y="77"/>
                    </a:lnTo>
                    <a:lnTo>
                      <a:pt x="233" y="47"/>
                    </a:lnTo>
                    <a:lnTo>
                      <a:pt x="209" y="29"/>
                    </a:lnTo>
                    <a:lnTo>
                      <a:pt x="173" y="12"/>
                    </a:lnTo>
                    <a:lnTo>
                      <a:pt x="143" y="6"/>
                    </a:lnTo>
                    <a:lnTo>
                      <a:pt x="107" y="0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69" name="Freeform 41">
                <a:extLst>
                  <a:ext uri="{FF2B5EF4-FFF2-40B4-BE49-F238E27FC236}">
                    <a16:creationId xmlns:a16="http://schemas.microsoft.com/office/drawing/2014/main" id="{5E79F19B-F6A0-44E8-8466-4C5176E188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8" y="2699"/>
                <a:ext cx="270" cy="161"/>
              </a:xfrm>
              <a:custGeom>
                <a:avLst/>
                <a:gdLst>
                  <a:gd name="T0" fmla="*/ 0 w 270"/>
                  <a:gd name="T1" fmla="*/ 66 h 161"/>
                  <a:gd name="T2" fmla="*/ 78 w 270"/>
                  <a:gd name="T3" fmla="*/ 119 h 161"/>
                  <a:gd name="T4" fmla="*/ 114 w 270"/>
                  <a:gd name="T5" fmla="*/ 143 h 161"/>
                  <a:gd name="T6" fmla="*/ 138 w 270"/>
                  <a:gd name="T7" fmla="*/ 161 h 161"/>
                  <a:gd name="T8" fmla="*/ 270 w 270"/>
                  <a:gd name="T9" fmla="*/ 102 h 161"/>
                  <a:gd name="T10" fmla="*/ 246 w 270"/>
                  <a:gd name="T11" fmla="*/ 78 h 161"/>
                  <a:gd name="T12" fmla="*/ 222 w 270"/>
                  <a:gd name="T13" fmla="*/ 60 h 161"/>
                  <a:gd name="T14" fmla="*/ 192 w 270"/>
                  <a:gd name="T15" fmla="*/ 48 h 161"/>
                  <a:gd name="T16" fmla="*/ 144 w 270"/>
                  <a:gd name="T17" fmla="*/ 24 h 161"/>
                  <a:gd name="T18" fmla="*/ 84 w 270"/>
                  <a:gd name="T19" fmla="*/ 0 h 161"/>
                  <a:gd name="T20" fmla="*/ 0 w 270"/>
                  <a:gd name="T21" fmla="*/ 66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70" h="161">
                    <a:moveTo>
                      <a:pt x="0" y="66"/>
                    </a:moveTo>
                    <a:lnTo>
                      <a:pt x="78" y="119"/>
                    </a:lnTo>
                    <a:lnTo>
                      <a:pt x="114" y="143"/>
                    </a:lnTo>
                    <a:lnTo>
                      <a:pt x="138" y="161"/>
                    </a:lnTo>
                    <a:lnTo>
                      <a:pt x="270" y="102"/>
                    </a:lnTo>
                    <a:lnTo>
                      <a:pt x="246" y="78"/>
                    </a:lnTo>
                    <a:lnTo>
                      <a:pt x="222" y="60"/>
                    </a:lnTo>
                    <a:lnTo>
                      <a:pt x="192" y="48"/>
                    </a:lnTo>
                    <a:lnTo>
                      <a:pt x="144" y="24"/>
                    </a:lnTo>
                    <a:lnTo>
                      <a:pt x="84" y="0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70" name="Freeform 42">
                <a:extLst>
                  <a:ext uri="{FF2B5EF4-FFF2-40B4-BE49-F238E27FC236}">
                    <a16:creationId xmlns:a16="http://schemas.microsoft.com/office/drawing/2014/main" id="{040E7690-F6FC-4CC4-AD89-B13D0DD207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9" y="2651"/>
                <a:ext cx="258" cy="281"/>
              </a:xfrm>
              <a:custGeom>
                <a:avLst/>
                <a:gdLst>
                  <a:gd name="T0" fmla="*/ 132 w 258"/>
                  <a:gd name="T1" fmla="*/ 0 h 281"/>
                  <a:gd name="T2" fmla="*/ 114 w 258"/>
                  <a:gd name="T3" fmla="*/ 12 h 281"/>
                  <a:gd name="T4" fmla="*/ 96 w 258"/>
                  <a:gd name="T5" fmla="*/ 30 h 281"/>
                  <a:gd name="T6" fmla="*/ 48 w 258"/>
                  <a:gd name="T7" fmla="*/ 96 h 281"/>
                  <a:gd name="T8" fmla="*/ 24 w 258"/>
                  <a:gd name="T9" fmla="*/ 126 h 281"/>
                  <a:gd name="T10" fmla="*/ 18 w 258"/>
                  <a:gd name="T11" fmla="*/ 150 h 281"/>
                  <a:gd name="T12" fmla="*/ 0 w 258"/>
                  <a:gd name="T13" fmla="*/ 191 h 281"/>
                  <a:gd name="T14" fmla="*/ 90 w 258"/>
                  <a:gd name="T15" fmla="*/ 281 h 281"/>
                  <a:gd name="T16" fmla="*/ 108 w 258"/>
                  <a:gd name="T17" fmla="*/ 221 h 281"/>
                  <a:gd name="T18" fmla="*/ 120 w 258"/>
                  <a:gd name="T19" fmla="*/ 191 h 281"/>
                  <a:gd name="T20" fmla="*/ 144 w 258"/>
                  <a:gd name="T21" fmla="*/ 144 h 281"/>
                  <a:gd name="T22" fmla="*/ 168 w 258"/>
                  <a:gd name="T23" fmla="*/ 120 h 281"/>
                  <a:gd name="T24" fmla="*/ 186 w 258"/>
                  <a:gd name="T25" fmla="*/ 96 h 281"/>
                  <a:gd name="T26" fmla="*/ 210 w 258"/>
                  <a:gd name="T27" fmla="*/ 72 h 281"/>
                  <a:gd name="T28" fmla="*/ 240 w 258"/>
                  <a:gd name="T29" fmla="*/ 48 h 281"/>
                  <a:gd name="T30" fmla="*/ 258 w 258"/>
                  <a:gd name="T31" fmla="*/ 30 h 281"/>
                  <a:gd name="T32" fmla="*/ 132 w 258"/>
                  <a:gd name="T33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58" h="281">
                    <a:moveTo>
                      <a:pt x="132" y="0"/>
                    </a:moveTo>
                    <a:lnTo>
                      <a:pt x="114" y="12"/>
                    </a:lnTo>
                    <a:lnTo>
                      <a:pt x="96" y="30"/>
                    </a:lnTo>
                    <a:lnTo>
                      <a:pt x="48" y="96"/>
                    </a:lnTo>
                    <a:lnTo>
                      <a:pt x="24" y="126"/>
                    </a:lnTo>
                    <a:lnTo>
                      <a:pt x="18" y="150"/>
                    </a:lnTo>
                    <a:lnTo>
                      <a:pt x="0" y="191"/>
                    </a:lnTo>
                    <a:lnTo>
                      <a:pt x="90" y="281"/>
                    </a:lnTo>
                    <a:lnTo>
                      <a:pt x="108" y="221"/>
                    </a:lnTo>
                    <a:lnTo>
                      <a:pt x="120" y="191"/>
                    </a:lnTo>
                    <a:lnTo>
                      <a:pt x="144" y="144"/>
                    </a:lnTo>
                    <a:lnTo>
                      <a:pt x="168" y="120"/>
                    </a:lnTo>
                    <a:lnTo>
                      <a:pt x="186" y="96"/>
                    </a:lnTo>
                    <a:lnTo>
                      <a:pt x="210" y="72"/>
                    </a:lnTo>
                    <a:lnTo>
                      <a:pt x="240" y="48"/>
                    </a:lnTo>
                    <a:lnTo>
                      <a:pt x="258" y="3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71" name="Freeform 43">
                <a:extLst>
                  <a:ext uri="{FF2B5EF4-FFF2-40B4-BE49-F238E27FC236}">
                    <a16:creationId xmlns:a16="http://schemas.microsoft.com/office/drawing/2014/main" id="{C6B70125-0B18-4A82-B840-03C474B88E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5" y="2543"/>
                <a:ext cx="156" cy="204"/>
              </a:xfrm>
              <a:custGeom>
                <a:avLst/>
                <a:gdLst>
                  <a:gd name="T0" fmla="*/ 156 w 156"/>
                  <a:gd name="T1" fmla="*/ 30 h 204"/>
                  <a:gd name="T2" fmla="*/ 126 w 156"/>
                  <a:gd name="T3" fmla="*/ 84 h 204"/>
                  <a:gd name="T4" fmla="*/ 120 w 156"/>
                  <a:gd name="T5" fmla="*/ 102 h 204"/>
                  <a:gd name="T6" fmla="*/ 120 w 156"/>
                  <a:gd name="T7" fmla="*/ 150 h 204"/>
                  <a:gd name="T8" fmla="*/ 126 w 156"/>
                  <a:gd name="T9" fmla="*/ 204 h 204"/>
                  <a:gd name="T10" fmla="*/ 0 w 156"/>
                  <a:gd name="T11" fmla="*/ 192 h 204"/>
                  <a:gd name="T12" fmla="*/ 36 w 156"/>
                  <a:gd name="T13" fmla="*/ 0 h 204"/>
                  <a:gd name="T14" fmla="*/ 156 w 156"/>
                  <a:gd name="T15" fmla="*/ 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6" h="204">
                    <a:moveTo>
                      <a:pt x="156" y="30"/>
                    </a:moveTo>
                    <a:lnTo>
                      <a:pt x="126" y="84"/>
                    </a:lnTo>
                    <a:lnTo>
                      <a:pt x="120" y="102"/>
                    </a:lnTo>
                    <a:lnTo>
                      <a:pt x="120" y="150"/>
                    </a:lnTo>
                    <a:lnTo>
                      <a:pt x="126" y="204"/>
                    </a:lnTo>
                    <a:lnTo>
                      <a:pt x="0" y="192"/>
                    </a:lnTo>
                    <a:lnTo>
                      <a:pt x="36" y="0"/>
                    </a:lnTo>
                    <a:lnTo>
                      <a:pt x="156" y="30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72" name="Freeform 44">
                <a:extLst>
                  <a:ext uri="{FF2B5EF4-FFF2-40B4-BE49-F238E27FC236}">
                    <a16:creationId xmlns:a16="http://schemas.microsoft.com/office/drawing/2014/main" id="{DE22E040-EE6A-4F57-A3DC-2BB966CA27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1" y="2298"/>
                <a:ext cx="162" cy="107"/>
              </a:xfrm>
              <a:custGeom>
                <a:avLst/>
                <a:gdLst>
                  <a:gd name="T0" fmla="*/ 42 w 162"/>
                  <a:gd name="T1" fmla="*/ 101 h 107"/>
                  <a:gd name="T2" fmla="*/ 114 w 162"/>
                  <a:gd name="T3" fmla="*/ 107 h 107"/>
                  <a:gd name="T4" fmla="*/ 162 w 162"/>
                  <a:gd name="T5" fmla="*/ 12 h 107"/>
                  <a:gd name="T6" fmla="*/ 150 w 162"/>
                  <a:gd name="T7" fmla="*/ 6 h 107"/>
                  <a:gd name="T8" fmla="*/ 126 w 162"/>
                  <a:gd name="T9" fmla="*/ 0 h 107"/>
                  <a:gd name="T10" fmla="*/ 84 w 162"/>
                  <a:gd name="T11" fmla="*/ 0 h 107"/>
                  <a:gd name="T12" fmla="*/ 60 w 162"/>
                  <a:gd name="T13" fmla="*/ 6 h 107"/>
                  <a:gd name="T14" fmla="*/ 42 w 162"/>
                  <a:gd name="T15" fmla="*/ 24 h 107"/>
                  <a:gd name="T16" fmla="*/ 24 w 162"/>
                  <a:gd name="T17" fmla="*/ 36 h 107"/>
                  <a:gd name="T18" fmla="*/ 0 w 162"/>
                  <a:gd name="T19" fmla="*/ 60 h 107"/>
                  <a:gd name="T20" fmla="*/ 42 w 162"/>
                  <a:gd name="T21" fmla="*/ 101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2" h="107">
                    <a:moveTo>
                      <a:pt x="42" y="101"/>
                    </a:moveTo>
                    <a:lnTo>
                      <a:pt x="114" y="107"/>
                    </a:lnTo>
                    <a:lnTo>
                      <a:pt x="162" y="12"/>
                    </a:lnTo>
                    <a:lnTo>
                      <a:pt x="150" y="6"/>
                    </a:lnTo>
                    <a:lnTo>
                      <a:pt x="126" y="0"/>
                    </a:lnTo>
                    <a:lnTo>
                      <a:pt x="84" y="0"/>
                    </a:lnTo>
                    <a:lnTo>
                      <a:pt x="60" y="6"/>
                    </a:lnTo>
                    <a:lnTo>
                      <a:pt x="42" y="24"/>
                    </a:lnTo>
                    <a:lnTo>
                      <a:pt x="24" y="36"/>
                    </a:lnTo>
                    <a:lnTo>
                      <a:pt x="0" y="60"/>
                    </a:lnTo>
                    <a:lnTo>
                      <a:pt x="42" y="101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73" name="Freeform 45">
                <a:extLst>
                  <a:ext uri="{FF2B5EF4-FFF2-40B4-BE49-F238E27FC236}">
                    <a16:creationId xmlns:a16="http://schemas.microsoft.com/office/drawing/2014/main" id="{EC7555B8-93D3-41E9-9802-6FF3990203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3" y="1921"/>
                <a:ext cx="702" cy="592"/>
              </a:xfrm>
              <a:custGeom>
                <a:avLst/>
                <a:gdLst>
                  <a:gd name="T0" fmla="*/ 648 w 702"/>
                  <a:gd name="T1" fmla="*/ 0 h 592"/>
                  <a:gd name="T2" fmla="*/ 588 w 702"/>
                  <a:gd name="T3" fmla="*/ 0 h 592"/>
                  <a:gd name="T4" fmla="*/ 558 w 702"/>
                  <a:gd name="T5" fmla="*/ 6 h 592"/>
                  <a:gd name="T6" fmla="*/ 534 w 702"/>
                  <a:gd name="T7" fmla="*/ 12 h 592"/>
                  <a:gd name="T8" fmla="*/ 516 w 702"/>
                  <a:gd name="T9" fmla="*/ 18 h 592"/>
                  <a:gd name="T10" fmla="*/ 486 w 702"/>
                  <a:gd name="T11" fmla="*/ 35 h 592"/>
                  <a:gd name="T12" fmla="*/ 450 w 702"/>
                  <a:gd name="T13" fmla="*/ 53 h 592"/>
                  <a:gd name="T14" fmla="*/ 390 w 702"/>
                  <a:gd name="T15" fmla="*/ 107 h 592"/>
                  <a:gd name="T16" fmla="*/ 348 w 702"/>
                  <a:gd name="T17" fmla="*/ 143 h 592"/>
                  <a:gd name="T18" fmla="*/ 192 w 702"/>
                  <a:gd name="T19" fmla="*/ 251 h 592"/>
                  <a:gd name="T20" fmla="*/ 168 w 702"/>
                  <a:gd name="T21" fmla="*/ 269 h 592"/>
                  <a:gd name="T22" fmla="*/ 138 w 702"/>
                  <a:gd name="T23" fmla="*/ 287 h 592"/>
                  <a:gd name="T24" fmla="*/ 102 w 702"/>
                  <a:gd name="T25" fmla="*/ 323 h 592"/>
                  <a:gd name="T26" fmla="*/ 66 w 702"/>
                  <a:gd name="T27" fmla="*/ 371 h 592"/>
                  <a:gd name="T28" fmla="*/ 42 w 702"/>
                  <a:gd name="T29" fmla="*/ 407 h 592"/>
                  <a:gd name="T30" fmla="*/ 24 w 702"/>
                  <a:gd name="T31" fmla="*/ 437 h 592"/>
                  <a:gd name="T32" fmla="*/ 18 w 702"/>
                  <a:gd name="T33" fmla="*/ 460 h 592"/>
                  <a:gd name="T34" fmla="*/ 6 w 702"/>
                  <a:gd name="T35" fmla="*/ 496 h 592"/>
                  <a:gd name="T36" fmla="*/ 0 w 702"/>
                  <a:gd name="T37" fmla="*/ 544 h 592"/>
                  <a:gd name="T38" fmla="*/ 0 w 702"/>
                  <a:gd name="T39" fmla="*/ 574 h 592"/>
                  <a:gd name="T40" fmla="*/ 108 w 702"/>
                  <a:gd name="T41" fmla="*/ 592 h 592"/>
                  <a:gd name="T42" fmla="*/ 126 w 702"/>
                  <a:gd name="T43" fmla="*/ 520 h 592"/>
                  <a:gd name="T44" fmla="*/ 138 w 702"/>
                  <a:gd name="T45" fmla="*/ 466 h 592"/>
                  <a:gd name="T46" fmla="*/ 156 w 702"/>
                  <a:gd name="T47" fmla="*/ 419 h 592"/>
                  <a:gd name="T48" fmla="*/ 168 w 702"/>
                  <a:gd name="T49" fmla="*/ 389 h 592"/>
                  <a:gd name="T50" fmla="*/ 240 w 702"/>
                  <a:gd name="T51" fmla="*/ 317 h 592"/>
                  <a:gd name="T52" fmla="*/ 306 w 702"/>
                  <a:gd name="T53" fmla="*/ 281 h 592"/>
                  <a:gd name="T54" fmla="*/ 378 w 702"/>
                  <a:gd name="T55" fmla="*/ 245 h 592"/>
                  <a:gd name="T56" fmla="*/ 462 w 702"/>
                  <a:gd name="T57" fmla="*/ 191 h 592"/>
                  <a:gd name="T58" fmla="*/ 498 w 702"/>
                  <a:gd name="T59" fmla="*/ 155 h 592"/>
                  <a:gd name="T60" fmla="*/ 510 w 702"/>
                  <a:gd name="T61" fmla="*/ 137 h 592"/>
                  <a:gd name="T62" fmla="*/ 540 w 702"/>
                  <a:gd name="T63" fmla="*/ 101 h 592"/>
                  <a:gd name="T64" fmla="*/ 558 w 702"/>
                  <a:gd name="T65" fmla="*/ 77 h 592"/>
                  <a:gd name="T66" fmla="*/ 576 w 702"/>
                  <a:gd name="T67" fmla="*/ 71 h 592"/>
                  <a:gd name="T68" fmla="*/ 588 w 702"/>
                  <a:gd name="T69" fmla="*/ 59 h 592"/>
                  <a:gd name="T70" fmla="*/ 606 w 702"/>
                  <a:gd name="T71" fmla="*/ 53 h 592"/>
                  <a:gd name="T72" fmla="*/ 660 w 702"/>
                  <a:gd name="T73" fmla="*/ 53 h 592"/>
                  <a:gd name="T74" fmla="*/ 678 w 702"/>
                  <a:gd name="T75" fmla="*/ 47 h 592"/>
                  <a:gd name="T76" fmla="*/ 696 w 702"/>
                  <a:gd name="T77" fmla="*/ 35 h 592"/>
                  <a:gd name="T78" fmla="*/ 702 w 702"/>
                  <a:gd name="T79" fmla="*/ 29 h 592"/>
                  <a:gd name="T80" fmla="*/ 696 w 702"/>
                  <a:gd name="T81" fmla="*/ 18 h 592"/>
                  <a:gd name="T82" fmla="*/ 648 w 702"/>
                  <a:gd name="T83" fmla="*/ 0 h 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702" h="592">
                    <a:moveTo>
                      <a:pt x="648" y="0"/>
                    </a:moveTo>
                    <a:lnTo>
                      <a:pt x="588" y="0"/>
                    </a:lnTo>
                    <a:lnTo>
                      <a:pt x="558" y="6"/>
                    </a:lnTo>
                    <a:lnTo>
                      <a:pt x="534" y="12"/>
                    </a:lnTo>
                    <a:lnTo>
                      <a:pt x="516" y="18"/>
                    </a:lnTo>
                    <a:lnTo>
                      <a:pt x="486" y="35"/>
                    </a:lnTo>
                    <a:lnTo>
                      <a:pt x="450" y="53"/>
                    </a:lnTo>
                    <a:lnTo>
                      <a:pt x="390" y="107"/>
                    </a:lnTo>
                    <a:lnTo>
                      <a:pt x="348" y="143"/>
                    </a:lnTo>
                    <a:lnTo>
                      <a:pt x="192" y="251"/>
                    </a:lnTo>
                    <a:lnTo>
                      <a:pt x="168" y="269"/>
                    </a:lnTo>
                    <a:lnTo>
                      <a:pt x="138" y="287"/>
                    </a:lnTo>
                    <a:lnTo>
                      <a:pt x="102" y="323"/>
                    </a:lnTo>
                    <a:lnTo>
                      <a:pt x="66" y="371"/>
                    </a:lnTo>
                    <a:lnTo>
                      <a:pt x="42" y="407"/>
                    </a:lnTo>
                    <a:lnTo>
                      <a:pt x="24" y="437"/>
                    </a:lnTo>
                    <a:lnTo>
                      <a:pt x="18" y="460"/>
                    </a:lnTo>
                    <a:lnTo>
                      <a:pt x="6" y="496"/>
                    </a:lnTo>
                    <a:lnTo>
                      <a:pt x="0" y="544"/>
                    </a:lnTo>
                    <a:lnTo>
                      <a:pt x="0" y="574"/>
                    </a:lnTo>
                    <a:lnTo>
                      <a:pt x="108" y="592"/>
                    </a:lnTo>
                    <a:lnTo>
                      <a:pt x="126" y="520"/>
                    </a:lnTo>
                    <a:lnTo>
                      <a:pt x="138" y="466"/>
                    </a:lnTo>
                    <a:lnTo>
                      <a:pt x="156" y="419"/>
                    </a:lnTo>
                    <a:lnTo>
                      <a:pt x="168" y="389"/>
                    </a:lnTo>
                    <a:lnTo>
                      <a:pt x="240" y="317"/>
                    </a:lnTo>
                    <a:lnTo>
                      <a:pt x="306" y="281"/>
                    </a:lnTo>
                    <a:lnTo>
                      <a:pt x="378" y="245"/>
                    </a:lnTo>
                    <a:lnTo>
                      <a:pt x="462" y="191"/>
                    </a:lnTo>
                    <a:lnTo>
                      <a:pt x="498" y="155"/>
                    </a:lnTo>
                    <a:lnTo>
                      <a:pt x="510" y="137"/>
                    </a:lnTo>
                    <a:lnTo>
                      <a:pt x="540" y="101"/>
                    </a:lnTo>
                    <a:lnTo>
                      <a:pt x="558" y="77"/>
                    </a:lnTo>
                    <a:lnTo>
                      <a:pt x="576" y="71"/>
                    </a:lnTo>
                    <a:lnTo>
                      <a:pt x="588" y="59"/>
                    </a:lnTo>
                    <a:lnTo>
                      <a:pt x="606" y="53"/>
                    </a:lnTo>
                    <a:lnTo>
                      <a:pt x="660" y="53"/>
                    </a:lnTo>
                    <a:lnTo>
                      <a:pt x="678" y="47"/>
                    </a:lnTo>
                    <a:lnTo>
                      <a:pt x="696" y="35"/>
                    </a:lnTo>
                    <a:lnTo>
                      <a:pt x="702" y="29"/>
                    </a:lnTo>
                    <a:lnTo>
                      <a:pt x="696" y="18"/>
                    </a:lnTo>
                    <a:lnTo>
                      <a:pt x="648" y="0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74" name="Freeform 46">
                <a:extLst>
                  <a:ext uri="{FF2B5EF4-FFF2-40B4-BE49-F238E27FC236}">
                    <a16:creationId xmlns:a16="http://schemas.microsoft.com/office/drawing/2014/main" id="{148D71CC-C2E0-4664-A5B9-2C2FF6CBE6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6" y="2477"/>
                <a:ext cx="299" cy="156"/>
              </a:xfrm>
              <a:custGeom>
                <a:avLst/>
                <a:gdLst>
                  <a:gd name="T0" fmla="*/ 299 w 299"/>
                  <a:gd name="T1" fmla="*/ 60 h 156"/>
                  <a:gd name="T2" fmla="*/ 269 w 299"/>
                  <a:gd name="T3" fmla="*/ 36 h 156"/>
                  <a:gd name="T4" fmla="*/ 221 w 299"/>
                  <a:gd name="T5" fmla="*/ 12 h 156"/>
                  <a:gd name="T6" fmla="*/ 197 w 299"/>
                  <a:gd name="T7" fmla="*/ 6 h 156"/>
                  <a:gd name="T8" fmla="*/ 179 w 299"/>
                  <a:gd name="T9" fmla="*/ 0 h 156"/>
                  <a:gd name="T10" fmla="*/ 131 w 299"/>
                  <a:gd name="T11" fmla="*/ 0 h 156"/>
                  <a:gd name="T12" fmla="*/ 101 w 299"/>
                  <a:gd name="T13" fmla="*/ 6 h 156"/>
                  <a:gd name="T14" fmla="*/ 71 w 299"/>
                  <a:gd name="T15" fmla="*/ 18 h 156"/>
                  <a:gd name="T16" fmla="*/ 0 w 299"/>
                  <a:gd name="T17" fmla="*/ 54 h 156"/>
                  <a:gd name="T18" fmla="*/ 83 w 299"/>
                  <a:gd name="T19" fmla="*/ 114 h 156"/>
                  <a:gd name="T20" fmla="*/ 167 w 299"/>
                  <a:gd name="T21" fmla="*/ 114 h 156"/>
                  <a:gd name="T22" fmla="*/ 191 w 299"/>
                  <a:gd name="T23" fmla="*/ 126 h 156"/>
                  <a:gd name="T24" fmla="*/ 221 w 299"/>
                  <a:gd name="T25" fmla="*/ 138 h 156"/>
                  <a:gd name="T26" fmla="*/ 245 w 299"/>
                  <a:gd name="T27" fmla="*/ 156 h 156"/>
                  <a:gd name="T28" fmla="*/ 299 w 299"/>
                  <a:gd name="T29" fmla="*/ 6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99" h="156">
                    <a:moveTo>
                      <a:pt x="299" y="60"/>
                    </a:moveTo>
                    <a:lnTo>
                      <a:pt x="269" y="36"/>
                    </a:lnTo>
                    <a:lnTo>
                      <a:pt x="221" y="12"/>
                    </a:lnTo>
                    <a:lnTo>
                      <a:pt x="197" y="6"/>
                    </a:lnTo>
                    <a:lnTo>
                      <a:pt x="179" y="0"/>
                    </a:lnTo>
                    <a:lnTo>
                      <a:pt x="131" y="0"/>
                    </a:lnTo>
                    <a:lnTo>
                      <a:pt x="101" y="6"/>
                    </a:lnTo>
                    <a:lnTo>
                      <a:pt x="71" y="18"/>
                    </a:lnTo>
                    <a:lnTo>
                      <a:pt x="0" y="54"/>
                    </a:lnTo>
                    <a:lnTo>
                      <a:pt x="83" y="114"/>
                    </a:lnTo>
                    <a:lnTo>
                      <a:pt x="167" y="114"/>
                    </a:lnTo>
                    <a:lnTo>
                      <a:pt x="191" y="126"/>
                    </a:lnTo>
                    <a:lnTo>
                      <a:pt x="221" y="138"/>
                    </a:lnTo>
                    <a:lnTo>
                      <a:pt x="245" y="156"/>
                    </a:lnTo>
                    <a:lnTo>
                      <a:pt x="299" y="60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75" name="Freeform 47">
                <a:extLst>
                  <a:ext uri="{FF2B5EF4-FFF2-40B4-BE49-F238E27FC236}">
                    <a16:creationId xmlns:a16="http://schemas.microsoft.com/office/drawing/2014/main" id="{2CE67FDD-9A2E-452A-8748-70A87D8839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7" y="2058"/>
                <a:ext cx="486" cy="168"/>
              </a:xfrm>
              <a:custGeom>
                <a:avLst/>
                <a:gdLst>
                  <a:gd name="T0" fmla="*/ 486 w 486"/>
                  <a:gd name="T1" fmla="*/ 78 h 168"/>
                  <a:gd name="T2" fmla="*/ 450 w 486"/>
                  <a:gd name="T3" fmla="*/ 60 h 168"/>
                  <a:gd name="T4" fmla="*/ 432 w 486"/>
                  <a:gd name="T5" fmla="*/ 48 h 168"/>
                  <a:gd name="T6" fmla="*/ 408 w 486"/>
                  <a:gd name="T7" fmla="*/ 36 h 168"/>
                  <a:gd name="T8" fmla="*/ 378 w 486"/>
                  <a:gd name="T9" fmla="*/ 24 h 168"/>
                  <a:gd name="T10" fmla="*/ 354 w 486"/>
                  <a:gd name="T11" fmla="*/ 12 h 168"/>
                  <a:gd name="T12" fmla="*/ 330 w 486"/>
                  <a:gd name="T13" fmla="*/ 6 h 168"/>
                  <a:gd name="T14" fmla="*/ 312 w 486"/>
                  <a:gd name="T15" fmla="*/ 0 h 168"/>
                  <a:gd name="T16" fmla="*/ 258 w 486"/>
                  <a:gd name="T17" fmla="*/ 0 h 168"/>
                  <a:gd name="T18" fmla="*/ 222 w 486"/>
                  <a:gd name="T19" fmla="*/ 6 h 168"/>
                  <a:gd name="T20" fmla="*/ 186 w 486"/>
                  <a:gd name="T21" fmla="*/ 18 h 168"/>
                  <a:gd name="T22" fmla="*/ 156 w 486"/>
                  <a:gd name="T23" fmla="*/ 30 h 168"/>
                  <a:gd name="T24" fmla="*/ 138 w 486"/>
                  <a:gd name="T25" fmla="*/ 36 h 168"/>
                  <a:gd name="T26" fmla="*/ 108 w 486"/>
                  <a:gd name="T27" fmla="*/ 48 h 168"/>
                  <a:gd name="T28" fmla="*/ 60 w 486"/>
                  <a:gd name="T29" fmla="*/ 60 h 168"/>
                  <a:gd name="T30" fmla="*/ 30 w 486"/>
                  <a:gd name="T31" fmla="*/ 78 h 168"/>
                  <a:gd name="T32" fmla="*/ 12 w 486"/>
                  <a:gd name="T33" fmla="*/ 96 h 168"/>
                  <a:gd name="T34" fmla="*/ 0 w 486"/>
                  <a:gd name="T35" fmla="*/ 120 h 168"/>
                  <a:gd name="T36" fmla="*/ 0 w 486"/>
                  <a:gd name="T37" fmla="*/ 132 h 168"/>
                  <a:gd name="T38" fmla="*/ 6 w 486"/>
                  <a:gd name="T39" fmla="*/ 138 h 168"/>
                  <a:gd name="T40" fmla="*/ 24 w 486"/>
                  <a:gd name="T41" fmla="*/ 144 h 168"/>
                  <a:gd name="T42" fmla="*/ 72 w 486"/>
                  <a:gd name="T43" fmla="*/ 132 h 168"/>
                  <a:gd name="T44" fmla="*/ 162 w 486"/>
                  <a:gd name="T45" fmla="*/ 108 h 168"/>
                  <a:gd name="T46" fmla="*/ 222 w 486"/>
                  <a:gd name="T47" fmla="*/ 96 h 168"/>
                  <a:gd name="T48" fmla="*/ 270 w 486"/>
                  <a:gd name="T49" fmla="*/ 96 h 168"/>
                  <a:gd name="T50" fmla="*/ 294 w 486"/>
                  <a:gd name="T51" fmla="*/ 102 h 168"/>
                  <a:gd name="T52" fmla="*/ 324 w 486"/>
                  <a:gd name="T53" fmla="*/ 114 h 168"/>
                  <a:gd name="T54" fmla="*/ 372 w 486"/>
                  <a:gd name="T55" fmla="*/ 144 h 168"/>
                  <a:gd name="T56" fmla="*/ 396 w 486"/>
                  <a:gd name="T57" fmla="*/ 156 h 168"/>
                  <a:gd name="T58" fmla="*/ 432 w 486"/>
                  <a:gd name="T59" fmla="*/ 168 h 168"/>
                  <a:gd name="T60" fmla="*/ 486 w 486"/>
                  <a:gd name="T61" fmla="*/ 78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486" h="168">
                    <a:moveTo>
                      <a:pt x="486" y="78"/>
                    </a:moveTo>
                    <a:lnTo>
                      <a:pt x="450" y="60"/>
                    </a:lnTo>
                    <a:lnTo>
                      <a:pt x="432" y="48"/>
                    </a:lnTo>
                    <a:lnTo>
                      <a:pt x="408" y="36"/>
                    </a:lnTo>
                    <a:lnTo>
                      <a:pt x="378" y="24"/>
                    </a:lnTo>
                    <a:lnTo>
                      <a:pt x="354" y="12"/>
                    </a:lnTo>
                    <a:lnTo>
                      <a:pt x="330" y="6"/>
                    </a:lnTo>
                    <a:lnTo>
                      <a:pt x="312" y="0"/>
                    </a:lnTo>
                    <a:lnTo>
                      <a:pt x="258" y="0"/>
                    </a:lnTo>
                    <a:lnTo>
                      <a:pt x="222" y="6"/>
                    </a:lnTo>
                    <a:lnTo>
                      <a:pt x="186" y="18"/>
                    </a:lnTo>
                    <a:lnTo>
                      <a:pt x="156" y="30"/>
                    </a:lnTo>
                    <a:lnTo>
                      <a:pt x="138" y="36"/>
                    </a:lnTo>
                    <a:lnTo>
                      <a:pt x="108" y="48"/>
                    </a:lnTo>
                    <a:lnTo>
                      <a:pt x="60" y="60"/>
                    </a:lnTo>
                    <a:lnTo>
                      <a:pt x="30" y="78"/>
                    </a:lnTo>
                    <a:lnTo>
                      <a:pt x="12" y="96"/>
                    </a:lnTo>
                    <a:lnTo>
                      <a:pt x="0" y="120"/>
                    </a:lnTo>
                    <a:lnTo>
                      <a:pt x="0" y="132"/>
                    </a:lnTo>
                    <a:lnTo>
                      <a:pt x="6" y="138"/>
                    </a:lnTo>
                    <a:lnTo>
                      <a:pt x="24" y="144"/>
                    </a:lnTo>
                    <a:lnTo>
                      <a:pt x="72" y="132"/>
                    </a:lnTo>
                    <a:lnTo>
                      <a:pt x="162" y="108"/>
                    </a:lnTo>
                    <a:lnTo>
                      <a:pt x="222" y="96"/>
                    </a:lnTo>
                    <a:lnTo>
                      <a:pt x="270" y="96"/>
                    </a:lnTo>
                    <a:lnTo>
                      <a:pt x="294" y="102"/>
                    </a:lnTo>
                    <a:lnTo>
                      <a:pt x="324" y="114"/>
                    </a:lnTo>
                    <a:lnTo>
                      <a:pt x="372" y="144"/>
                    </a:lnTo>
                    <a:lnTo>
                      <a:pt x="396" y="156"/>
                    </a:lnTo>
                    <a:lnTo>
                      <a:pt x="432" y="168"/>
                    </a:lnTo>
                    <a:lnTo>
                      <a:pt x="486" y="78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76" name="Freeform 48">
                <a:extLst>
                  <a:ext uri="{FF2B5EF4-FFF2-40B4-BE49-F238E27FC236}">
                    <a16:creationId xmlns:a16="http://schemas.microsoft.com/office/drawing/2014/main" id="{D4B48302-2537-490F-A501-5BA5166631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3" y="2561"/>
                <a:ext cx="1109" cy="365"/>
              </a:xfrm>
              <a:custGeom>
                <a:avLst/>
                <a:gdLst>
                  <a:gd name="T0" fmla="*/ 1109 w 1109"/>
                  <a:gd name="T1" fmla="*/ 317 h 365"/>
                  <a:gd name="T2" fmla="*/ 1055 w 1109"/>
                  <a:gd name="T3" fmla="*/ 275 h 365"/>
                  <a:gd name="T4" fmla="*/ 1019 w 1109"/>
                  <a:gd name="T5" fmla="*/ 263 h 365"/>
                  <a:gd name="T6" fmla="*/ 995 w 1109"/>
                  <a:gd name="T7" fmla="*/ 257 h 365"/>
                  <a:gd name="T8" fmla="*/ 959 w 1109"/>
                  <a:gd name="T9" fmla="*/ 251 h 365"/>
                  <a:gd name="T10" fmla="*/ 929 w 1109"/>
                  <a:gd name="T11" fmla="*/ 245 h 365"/>
                  <a:gd name="T12" fmla="*/ 815 w 1109"/>
                  <a:gd name="T13" fmla="*/ 228 h 365"/>
                  <a:gd name="T14" fmla="*/ 677 w 1109"/>
                  <a:gd name="T15" fmla="*/ 180 h 365"/>
                  <a:gd name="T16" fmla="*/ 629 w 1109"/>
                  <a:gd name="T17" fmla="*/ 162 h 365"/>
                  <a:gd name="T18" fmla="*/ 588 w 1109"/>
                  <a:gd name="T19" fmla="*/ 144 h 365"/>
                  <a:gd name="T20" fmla="*/ 558 w 1109"/>
                  <a:gd name="T21" fmla="*/ 126 h 365"/>
                  <a:gd name="T22" fmla="*/ 462 w 1109"/>
                  <a:gd name="T23" fmla="*/ 72 h 365"/>
                  <a:gd name="T24" fmla="*/ 420 w 1109"/>
                  <a:gd name="T25" fmla="*/ 36 h 365"/>
                  <a:gd name="T26" fmla="*/ 354 w 1109"/>
                  <a:gd name="T27" fmla="*/ 18 h 365"/>
                  <a:gd name="T28" fmla="*/ 300 w 1109"/>
                  <a:gd name="T29" fmla="*/ 6 h 365"/>
                  <a:gd name="T30" fmla="*/ 264 w 1109"/>
                  <a:gd name="T31" fmla="*/ 0 h 365"/>
                  <a:gd name="T32" fmla="*/ 162 w 1109"/>
                  <a:gd name="T33" fmla="*/ 0 h 365"/>
                  <a:gd name="T34" fmla="*/ 120 w 1109"/>
                  <a:gd name="T35" fmla="*/ 6 h 365"/>
                  <a:gd name="T36" fmla="*/ 42 w 1109"/>
                  <a:gd name="T37" fmla="*/ 12 h 365"/>
                  <a:gd name="T38" fmla="*/ 0 w 1109"/>
                  <a:gd name="T39" fmla="*/ 96 h 365"/>
                  <a:gd name="T40" fmla="*/ 42 w 1109"/>
                  <a:gd name="T41" fmla="*/ 102 h 365"/>
                  <a:gd name="T42" fmla="*/ 72 w 1109"/>
                  <a:gd name="T43" fmla="*/ 108 h 365"/>
                  <a:gd name="T44" fmla="*/ 144 w 1109"/>
                  <a:gd name="T45" fmla="*/ 102 h 365"/>
                  <a:gd name="T46" fmla="*/ 192 w 1109"/>
                  <a:gd name="T47" fmla="*/ 108 h 365"/>
                  <a:gd name="T48" fmla="*/ 252 w 1109"/>
                  <a:gd name="T49" fmla="*/ 108 h 365"/>
                  <a:gd name="T50" fmla="*/ 294 w 1109"/>
                  <a:gd name="T51" fmla="*/ 120 h 365"/>
                  <a:gd name="T52" fmla="*/ 336 w 1109"/>
                  <a:gd name="T53" fmla="*/ 126 h 365"/>
                  <a:gd name="T54" fmla="*/ 396 w 1109"/>
                  <a:gd name="T55" fmla="*/ 150 h 365"/>
                  <a:gd name="T56" fmla="*/ 450 w 1109"/>
                  <a:gd name="T57" fmla="*/ 180 h 365"/>
                  <a:gd name="T58" fmla="*/ 492 w 1109"/>
                  <a:gd name="T59" fmla="*/ 210 h 365"/>
                  <a:gd name="T60" fmla="*/ 582 w 1109"/>
                  <a:gd name="T61" fmla="*/ 257 h 365"/>
                  <a:gd name="T62" fmla="*/ 755 w 1109"/>
                  <a:gd name="T63" fmla="*/ 305 h 365"/>
                  <a:gd name="T64" fmla="*/ 845 w 1109"/>
                  <a:gd name="T65" fmla="*/ 323 h 365"/>
                  <a:gd name="T66" fmla="*/ 869 w 1109"/>
                  <a:gd name="T67" fmla="*/ 335 h 365"/>
                  <a:gd name="T68" fmla="*/ 923 w 1109"/>
                  <a:gd name="T69" fmla="*/ 365 h 365"/>
                  <a:gd name="T70" fmla="*/ 1109 w 1109"/>
                  <a:gd name="T71" fmla="*/ 317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109" h="365">
                    <a:moveTo>
                      <a:pt x="1109" y="317"/>
                    </a:moveTo>
                    <a:lnTo>
                      <a:pt x="1055" y="275"/>
                    </a:lnTo>
                    <a:lnTo>
                      <a:pt x="1019" y="263"/>
                    </a:lnTo>
                    <a:lnTo>
                      <a:pt x="995" y="257"/>
                    </a:lnTo>
                    <a:lnTo>
                      <a:pt x="959" y="251"/>
                    </a:lnTo>
                    <a:lnTo>
                      <a:pt x="929" y="245"/>
                    </a:lnTo>
                    <a:lnTo>
                      <a:pt x="815" y="228"/>
                    </a:lnTo>
                    <a:lnTo>
                      <a:pt x="677" y="180"/>
                    </a:lnTo>
                    <a:lnTo>
                      <a:pt x="629" y="162"/>
                    </a:lnTo>
                    <a:lnTo>
                      <a:pt x="588" y="144"/>
                    </a:lnTo>
                    <a:lnTo>
                      <a:pt x="558" y="126"/>
                    </a:lnTo>
                    <a:lnTo>
                      <a:pt x="462" y="72"/>
                    </a:lnTo>
                    <a:lnTo>
                      <a:pt x="420" y="36"/>
                    </a:lnTo>
                    <a:lnTo>
                      <a:pt x="354" y="18"/>
                    </a:lnTo>
                    <a:lnTo>
                      <a:pt x="300" y="6"/>
                    </a:lnTo>
                    <a:lnTo>
                      <a:pt x="264" y="0"/>
                    </a:lnTo>
                    <a:lnTo>
                      <a:pt x="162" y="0"/>
                    </a:lnTo>
                    <a:lnTo>
                      <a:pt x="120" y="6"/>
                    </a:lnTo>
                    <a:lnTo>
                      <a:pt x="42" y="12"/>
                    </a:lnTo>
                    <a:lnTo>
                      <a:pt x="0" y="96"/>
                    </a:lnTo>
                    <a:lnTo>
                      <a:pt x="42" y="102"/>
                    </a:lnTo>
                    <a:lnTo>
                      <a:pt x="72" y="108"/>
                    </a:lnTo>
                    <a:lnTo>
                      <a:pt x="144" y="102"/>
                    </a:lnTo>
                    <a:lnTo>
                      <a:pt x="192" y="108"/>
                    </a:lnTo>
                    <a:lnTo>
                      <a:pt x="252" y="108"/>
                    </a:lnTo>
                    <a:lnTo>
                      <a:pt x="294" y="120"/>
                    </a:lnTo>
                    <a:lnTo>
                      <a:pt x="336" y="126"/>
                    </a:lnTo>
                    <a:lnTo>
                      <a:pt x="396" y="150"/>
                    </a:lnTo>
                    <a:lnTo>
                      <a:pt x="450" y="180"/>
                    </a:lnTo>
                    <a:lnTo>
                      <a:pt x="492" y="210"/>
                    </a:lnTo>
                    <a:lnTo>
                      <a:pt x="582" y="257"/>
                    </a:lnTo>
                    <a:lnTo>
                      <a:pt x="755" y="305"/>
                    </a:lnTo>
                    <a:lnTo>
                      <a:pt x="845" y="323"/>
                    </a:lnTo>
                    <a:lnTo>
                      <a:pt x="869" y="335"/>
                    </a:lnTo>
                    <a:lnTo>
                      <a:pt x="923" y="365"/>
                    </a:lnTo>
                    <a:lnTo>
                      <a:pt x="1109" y="317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77" name="Freeform 49">
                <a:extLst>
                  <a:ext uri="{FF2B5EF4-FFF2-40B4-BE49-F238E27FC236}">
                    <a16:creationId xmlns:a16="http://schemas.microsoft.com/office/drawing/2014/main" id="{CDCEC494-D61C-4604-B1D5-10CE7D135E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2" y="1897"/>
                <a:ext cx="845" cy="365"/>
              </a:xfrm>
              <a:custGeom>
                <a:avLst/>
                <a:gdLst>
                  <a:gd name="T0" fmla="*/ 0 w 845"/>
                  <a:gd name="T1" fmla="*/ 42 h 365"/>
                  <a:gd name="T2" fmla="*/ 48 w 845"/>
                  <a:gd name="T3" fmla="*/ 42 h 365"/>
                  <a:gd name="T4" fmla="*/ 78 w 845"/>
                  <a:gd name="T5" fmla="*/ 48 h 365"/>
                  <a:gd name="T6" fmla="*/ 162 w 845"/>
                  <a:gd name="T7" fmla="*/ 77 h 365"/>
                  <a:gd name="T8" fmla="*/ 186 w 845"/>
                  <a:gd name="T9" fmla="*/ 83 h 365"/>
                  <a:gd name="T10" fmla="*/ 354 w 845"/>
                  <a:gd name="T11" fmla="*/ 149 h 365"/>
                  <a:gd name="T12" fmla="*/ 384 w 845"/>
                  <a:gd name="T13" fmla="*/ 167 h 365"/>
                  <a:gd name="T14" fmla="*/ 426 w 845"/>
                  <a:gd name="T15" fmla="*/ 179 h 365"/>
                  <a:gd name="T16" fmla="*/ 540 w 845"/>
                  <a:gd name="T17" fmla="*/ 203 h 365"/>
                  <a:gd name="T18" fmla="*/ 576 w 845"/>
                  <a:gd name="T19" fmla="*/ 209 h 365"/>
                  <a:gd name="T20" fmla="*/ 612 w 845"/>
                  <a:gd name="T21" fmla="*/ 221 h 365"/>
                  <a:gd name="T22" fmla="*/ 641 w 845"/>
                  <a:gd name="T23" fmla="*/ 227 h 365"/>
                  <a:gd name="T24" fmla="*/ 683 w 845"/>
                  <a:gd name="T25" fmla="*/ 251 h 365"/>
                  <a:gd name="T26" fmla="*/ 701 w 845"/>
                  <a:gd name="T27" fmla="*/ 263 h 365"/>
                  <a:gd name="T28" fmla="*/ 737 w 845"/>
                  <a:gd name="T29" fmla="*/ 281 h 365"/>
                  <a:gd name="T30" fmla="*/ 821 w 845"/>
                  <a:gd name="T31" fmla="*/ 365 h 365"/>
                  <a:gd name="T32" fmla="*/ 845 w 845"/>
                  <a:gd name="T33" fmla="*/ 365 h 365"/>
                  <a:gd name="T34" fmla="*/ 845 w 845"/>
                  <a:gd name="T35" fmla="*/ 353 h 365"/>
                  <a:gd name="T36" fmla="*/ 839 w 845"/>
                  <a:gd name="T37" fmla="*/ 341 h 365"/>
                  <a:gd name="T38" fmla="*/ 833 w 845"/>
                  <a:gd name="T39" fmla="*/ 317 h 365"/>
                  <a:gd name="T40" fmla="*/ 821 w 845"/>
                  <a:gd name="T41" fmla="*/ 299 h 365"/>
                  <a:gd name="T42" fmla="*/ 803 w 845"/>
                  <a:gd name="T43" fmla="*/ 275 h 365"/>
                  <a:gd name="T44" fmla="*/ 785 w 845"/>
                  <a:gd name="T45" fmla="*/ 263 h 365"/>
                  <a:gd name="T46" fmla="*/ 749 w 845"/>
                  <a:gd name="T47" fmla="*/ 227 h 365"/>
                  <a:gd name="T48" fmla="*/ 731 w 845"/>
                  <a:gd name="T49" fmla="*/ 215 h 365"/>
                  <a:gd name="T50" fmla="*/ 719 w 845"/>
                  <a:gd name="T51" fmla="*/ 203 h 365"/>
                  <a:gd name="T52" fmla="*/ 695 w 845"/>
                  <a:gd name="T53" fmla="*/ 197 h 365"/>
                  <a:gd name="T54" fmla="*/ 677 w 845"/>
                  <a:gd name="T55" fmla="*/ 185 h 365"/>
                  <a:gd name="T56" fmla="*/ 653 w 845"/>
                  <a:gd name="T57" fmla="*/ 185 h 365"/>
                  <a:gd name="T58" fmla="*/ 618 w 845"/>
                  <a:gd name="T59" fmla="*/ 179 h 365"/>
                  <a:gd name="T60" fmla="*/ 576 w 845"/>
                  <a:gd name="T61" fmla="*/ 173 h 365"/>
                  <a:gd name="T62" fmla="*/ 480 w 845"/>
                  <a:gd name="T63" fmla="*/ 131 h 365"/>
                  <a:gd name="T64" fmla="*/ 444 w 845"/>
                  <a:gd name="T65" fmla="*/ 119 h 365"/>
                  <a:gd name="T66" fmla="*/ 336 w 845"/>
                  <a:gd name="T67" fmla="*/ 48 h 365"/>
                  <a:gd name="T68" fmla="*/ 300 w 845"/>
                  <a:gd name="T69" fmla="*/ 36 h 365"/>
                  <a:gd name="T70" fmla="*/ 264 w 845"/>
                  <a:gd name="T71" fmla="*/ 18 h 365"/>
                  <a:gd name="T72" fmla="*/ 234 w 845"/>
                  <a:gd name="T73" fmla="*/ 12 h 365"/>
                  <a:gd name="T74" fmla="*/ 210 w 845"/>
                  <a:gd name="T75" fmla="*/ 6 h 365"/>
                  <a:gd name="T76" fmla="*/ 168 w 845"/>
                  <a:gd name="T77" fmla="*/ 0 h 365"/>
                  <a:gd name="T78" fmla="*/ 120 w 845"/>
                  <a:gd name="T79" fmla="*/ 0 h 365"/>
                  <a:gd name="T80" fmla="*/ 60 w 845"/>
                  <a:gd name="T81" fmla="*/ 6 h 365"/>
                  <a:gd name="T82" fmla="*/ 0 w 845"/>
                  <a:gd name="T83" fmla="*/ 42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845" h="365">
                    <a:moveTo>
                      <a:pt x="0" y="42"/>
                    </a:moveTo>
                    <a:lnTo>
                      <a:pt x="48" y="42"/>
                    </a:lnTo>
                    <a:lnTo>
                      <a:pt x="78" y="48"/>
                    </a:lnTo>
                    <a:lnTo>
                      <a:pt x="162" y="77"/>
                    </a:lnTo>
                    <a:lnTo>
                      <a:pt x="186" y="83"/>
                    </a:lnTo>
                    <a:lnTo>
                      <a:pt x="354" y="149"/>
                    </a:lnTo>
                    <a:lnTo>
                      <a:pt x="384" y="167"/>
                    </a:lnTo>
                    <a:lnTo>
                      <a:pt x="426" y="179"/>
                    </a:lnTo>
                    <a:lnTo>
                      <a:pt x="540" y="203"/>
                    </a:lnTo>
                    <a:lnTo>
                      <a:pt x="576" y="209"/>
                    </a:lnTo>
                    <a:lnTo>
                      <a:pt x="612" y="221"/>
                    </a:lnTo>
                    <a:lnTo>
                      <a:pt x="641" y="227"/>
                    </a:lnTo>
                    <a:lnTo>
                      <a:pt x="683" y="251"/>
                    </a:lnTo>
                    <a:lnTo>
                      <a:pt x="701" y="263"/>
                    </a:lnTo>
                    <a:lnTo>
                      <a:pt x="737" y="281"/>
                    </a:lnTo>
                    <a:lnTo>
                      <a:pt x="821" y="365"/>
                    </a:lnTo>
                    <a:lnTo>
                      <a:pt x="845" y="365"/>
                    </a:lnTo>
                    <a:lnTo>
                      <a:pt x="845" y="353"/>
                    </a:lnTo>
                    <a:lnTo>
                      <a:pt x="839" y="341"/>
                    </a:lnTo>
                    <a:lnTo>
                      <a:pt x="833" y="317"/>
                    </a:lnTo>
                    <a:lnTo>
                      <a:pt x="821" y="299"/>
                    </a:lnTo>
                    <a:lnTo>
                      <a:pt x="803" y="275"/>
                    </a:lnTo>
                    <a:lnTo>
                      <a:pt x="785" y="263"/>
                    </a:lnTo>
                    <a:lnTo>
                      <a:pt x="749" y="227"/>
                    </a:lnTo>
                    <a:lnTo>
                      <a:pt x="731" y="215"/>
                    </a:lnTo>
                    <a:lnTo>
                      <a:pt x="719" y="203"/>
                    </a:lnTo>
                    <a:lnTo>
                      <a:pt x="695" y="197"/>
                    </a:lnTo>
                    <a:lnTo>
                      <a:pt x="677" y="185"/>
                    </a:lnTo>
                    <a:lnTo>
                      <a:pt x="653" y="185"/>
                    </a:lnTo>
                    <a:lnTo>
                      <a:pt x="618" y="179"/>
                    </a:lnTo>
                    <a:lnTo>
                      <a:pt x="576" y="173"/>
                    </a:lnTo>
                    <a:lnTo>
                      <a:pt x="480" y="131"/>
                    </a:lnTo>
                    <a:lnTo>
                      <a:pt x="444" y="119"/>
                    </a:lnTo>
                    <a:lnTo>
                      <a:pt x="336" y="48"/>
                    </a:lnTo>
                    <a:lnTo>
                      <a:pt x="300" y="36"/>
                    </a:lnTo>
                    <a:lnTo>
                      <a:pt x="264" y="18"/>
                    </a:lnTo>
                    <a:lnTo>
                      <a:pt x="234" y="12"/>
                    </a:lnTo>
                    <a:lnTo>
                      <a:pt x="210" y="6"/>
                    </a:lnTo>
                    <a:lnTo>
                      <a:pt x="168" y="0"/>
                    </a:lnTo>
                    <a:lnTo>
                      <a:pt x="120" y="0"/>
                    </a:lnTo>
                    <a:lnTo>
                      <a:pt x="60" y="6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78" name="Freeform 50">
                <a:extLst>
                  <a:ext uri="{FF2B5EF4-FFF2-40B4-BE49-F238E27FC236}">
                    <a16:creationId xmlns:a16="http://schemas.microsoft.com/office/drawing/2014/main" id="{8D551AF8-B0BC-4AB8-A438-6914B3D198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9" y="1879"/>
                <a:ext cx="1055" cy="910"/>
              </a:xfrm>
              <a:custGeom>
                <a:avLst/>
                <a:gdLst>
                  <a:gd name="T0" fmla="*/ 12 w 1055"/>
                  <a:gd name="T1" fmla="*/ 784 h 910"/>
                  <a:gd name="T2" fmla="*/ 30 w 1055"/>
                  <a:gd name="T3" fmla="*/ 730 h 910"/>
                  <a:gd name="T4" fmla="*/ 72 w 1055"/>
                  <a:gd name="T5" fmla="*/ 670 h 910"/>
                  <a:gd name="T6" fmla="*/ 132 w 1055"/>
                  <a:gd name="T7" fmla="*/ 622 h 910"/>
                  <a:gd name="T8" fmla="*/ 192 w 1055"/>
                  <a:gd name="T9" fmla="*/ 580 h 910"/>
                  <a:gd name="T10" fmla="*/ 270 w 1055"/>
                  <a:gd name="T11" fmla="*/ 526 h 910"/>
                  <a:gd name="T12" fmla="*/ 354 w 1055"/>
                  <a:gd name="T13" fmla="*/ 413 h 910"/>
                  <a:gd name="T14" fmla="*/ 456 w 1055"/>
                  <a:gd name="T15" fmla="*/ 275 h 910"/>
                  <a:gd name="T16" fmla="*/ 510 w 1055"/>
                  <a:gd name="T17" fmla="*/ 215 h 910"/>
                  <a:gd name="T18" fmla="*/ 564 w 1055"/>
                  <a:gd name="T19" fmla="*/ 191 h 910"/>
                  <a:gd name="T20" fmla="*/ 672 w 1055"/>
                  <a:gd name="T21" fmla="*/ 167 h 910"/>
                  <a:gd name="T22" fmla="*/ 725 w 1055"/>
                  <a:gd name="T23" fmla="*/ 155 h 910"/>
                  <a:gd name="T24" fmla="*/ 857 w 1055"/>
                  <a:gd name="T25" fmla="*/ 60 h 910"/>
                  <a:gd name="T26" fmla="*/ 923 w 1055"/>
                  <a:gd name="T27" fmla="*/ 18 h 910"/>
                  <a:gd name="T28" fmla="*/ 959 w 1055"/>
                  <a:gd name="T29" fmla="*/ 6 h 910"/>
                  <a:gd name="T30" fmla="*/ 1025 w 1055"/>
                  <a:gd name="T31" fmla="*/ 6 h 910"/>
                  <a:gd name="T32" fmla="*/ 1055 w 1055"/>
                  <a:gd name="T33" fmla="*/ 18 h 910"/>
                  <a:gd name="T34" fmla="*/ 1049 w 1055"/>
                  <a:gd name="T35" fmla="*/ 36 h 910"/>
                  <a:gd name="T36" fmla="*/ 1001 w 1055"/>
                  <a:gd name="T37" fmla="*/ 54 h 910"/>
                  <a:gd name="T38" fmla="*/ 911 w 1055"/>
                  <a:gd name="T39" fmla="*/ 107 h 910"/>
                  <a:gd name="T40" fmla="*/ 809 w 1055"/>
                  <a:gd name="T41" fmla="*/ 191 h 910"/>
                  <a:gd name="T42" fmla="*/ 743 w 1055"/>
                  <a:gd name="T43" fmla="*/ 221 h 910"/>
                  <a:gd name="T44" fmla="*/ 660 w 1055"/>
                  <a:gd name="T45" fmla="*/ 245 h 910"/>
                  <a:gd name="T46" fmla="*/ 606 w 1055"/>
                  <a:gd name="T47" fmla="*/ 269 h 910"/>
                  <a:gd name="T48" fmla="*/ 570 w 1055"/>
                  <a:gd name="T49" fmla="*/ 311 h 910"/>
                  <a:gd name="T50" fmla="*/ 540 w 1055"/>
                  <a:gd name="T51" fmla="*/ 365 h 910"/>
                  <a:gd name="T52" fmla="*/ 486 w 1055"/>
                  <a:gd name="T53" fmla="*/ 437 h 910"/>
                  <a:gd name="T54" fmla="*/ 300 w 1055"/>
                  <a:gd name="T55" fmla="*/ 616 h 910"/>
                  <a:gd name="T56" fmla="*/ 228 w 1055"/>
                  <a:gd name="T57" fmla="*/ 658 h 910"/>
                  <a:gd name="T58" fmla="*/ 180 w 1055"/>
                  <a:gd name="T59" fmla="*/ 694 h 910"/>
                  <a:gd name="T60" fmla="*/ 150 w 1055"/>
                  <a:gd name="T61" fmla="*/ 730 h 910"/>
                  <a:gd name="T62" fmla="*/ 114 w 1055"/>
                  <a:gd name="T63" fmla="*/ 796 h 910"/>
                  <a:gd name="T64" fmla="*/ 102 w 1055"/>
                  <a:gd name="T65" fmla="*/ 91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055" h="910">
                    <a:moveTo>
                      <a:pt x="0" y="826"/>
                    </a:moveTo>
                    <a:lnTo>
                      <a:pt x="12" y="784"/>
                    </a:lnTo>
                    <a:lnTo>
                      <a:pt x="18" y="760"/>
                    </a:lnTo>
                    <a:lnTo>
                      <a:pt x="30" y="730"/>
                    </a:lnTo>
                    <a:lnTo>
                      <a:pt x="48" y="706"/>
                    </a:lnTo>
                    <a:lnTo>
                      <a:pt x="72" y="670"/>
                    </a:lnTo>
                    <a:lnTo>
                      <a:pt x="96" y="646"/>
                    </a:lnTo>
                    <a:lnTo>
                      <a:pt x="132" y="622"/>
                    </a:lnTo>
                    <a:lnTo>
                      <a:pt x="162" y="598"/>
                    </a:lnTo>
                    <a:lnTo>
                      <a:pt x="192" y="580"/>
                    </a:lnTo>
                    <a:lnTo>
                      <a:pt x="246" y="544"/>
                    </a:lnTo>
                    <a:lnTo>
                      <a:pt x="270" y="526"/>
                    </a:lnTo>
                    <a:lnTo>
                      <a:pt x="300" y="491"/>
                    </a:lnTo>
                    <a:lnTo>
                      <a:pt x="354" y="413"/>
                    </a:lnTo>
                    <a:lnTo>
                      <a:pt x="384" y="377"/>
                    </a:lnTo>
                    <a:lnTo>
                      <a:pt x="456" y="275"/>
                    </a:lnTo>
                    <a:lnTo>
                      <a:pt x="474" y="251"/>
                    </a:lnTo>
                    <a:lnTo>
                      <a:pt x="510" y="215"/>
                    </a:lnTo>
                    <a:lnTo>
                      <a:pt x="534" y="203"/>
                    </a:lnTo>
                    <a:lnTo>
                      <a:pt x="564" y="191"/>
                    </a:lnTo>
                    <a:lnTo>
                      <a:pt x="594" y="185"/>
                    </a:lnTo>
                    <a:lnTo>
                      <a:pt x="672" y="167"/>
                    </a:lnTo>
                    <a:lnTo>
                      <a:pt x="702" y="161"/>
                    </a:lnTo>
                    <a:lnTo>
                      <a:pt x="725" y="155"/>
                    </a:lnTo>
                    <a:lnTo>
                      <a:pt x="749" y="143"/>
                    </a:lnTo>
                    <a:lnTo>
                      <a:pt x="857" y="60"/>
                    </a:lnTo>
                    <a:lnTo>
                      <a:pt x="887" y="36"/>
                    </a:lnTo>
                    <a:lnTo>
                      <a:pt x="923" y="18"/>
                    </a:lnTo>
                    <a:lnTo>
                      <a:pt x="941" y="6"/>
                    </a:lnTo>
                    <a:lnTo>
                      <a:pt x="959" y="6"/>
                    </a:lnTo>
                    <a:lnTo>
                      <a:pt x="995" y="0"/>
                    </a:lnTo>
                    <a:lnTo>
                      <a:pt x="1025" y="6"/>
                    </a:lnTo>
                    <a:lnTo>
                      <a:pt x="1043" y="6"/>
                    </a:lnTo>
                    <a:lnTo>
                      <a:pt x="1055" y="18"/>
                    </a:lnTo>
                    <a:lnTo>
                      <a:pt x="1055" y="24"/>
                    </a:lnTo>
                    <a:lnTo>
                      <a:pt x="1049" y="36"/>
                    </a:lnTo>
                    <a:lnTo>
                      <a:pt x="1037" y="48"/>
                    </a:lnTo>
                    <a:lnTo>
                      <a:pt x="1001" y="54"/>
                    </a:lnTo>
                    <a:lnTo>
                      <a:pt x="941" y="83"/>
                    </a:lnTo>
                    <a:lnTo>
                      <a:pt x="911" y="107"/>
                    </a:lnTo>
                    <a:lnTo>
                      <a:pt x="845" y="161"/>
                    </a:lnTo>
                    <a:lnTo>
                      <a:pt x="809" y="191"/>
                    </a:lnTo>
                    <a:lnTo>
                      <a:pt x="773" y="209"/>
                    </a:lnTo>
                    <a:lnTo>
                      <a:pt x="743" y="221"/>
                    </a:lnTo>
                    <a:lnTo>
                      <a:pt x="725" y="227"/>
                    </a:lnTo>
                    <a:lnTo>
                      <a:pt x="660" y="245"/>
                    </a:lnTo>
                    <a:lnTo>
                      <a:pt x="630" y="257"/>
                    </a:lnTo>
                    <a:lnTo>
                      <a:pt x="606" y="269"/>
                    </a:lnTo>
                    <a:lnTo>
                      <a:pt x="588" y="287"/>
                    </a:lnTo>
                    <a:lnTo>
                      <a:pt x="570" y="311"/>
                    </a:lnTo>
                    <a:lnTo>
                      <a:pt x="552" y="341"/>
                    </a:lnTo>
                    <a:lnTo>
                      <a:pt x="540" y="365"/>
                    </a:lnTo>
                    <a:lnTo>
                      <a:pt x="510" y="407"/>
                    </a:lnTo>
                    <a:lnTo>
                      <a:pt x="486" y="437"/>
                    </a:lnTo>
                    <a:lnTo>
                      <a:pt x="330" y="592"/>
                    </a:lnTo>
                    <a:lnTo>
                      <a:pt x="300" y="616"/>
                    </a:lnTo>
                    <a:lnTo>
                      <a:pt x="270" y="634"/>
                    </a:lnTo>
                    <a:lnTo>
                      <a:pt x="228" y="658"/>
                    </a:lnTo>
                    <a:lnTo>
                      <a:pt x="210" y="670"/>
                    </a:lnTo>
                    <a:lnTo>
                      <a:pt x="180" y="694"/>
                    </a:lnTo>
                    <a:lnTo>
                      <a:pt x="162" y="712"/>
                    </a:lnTo>
                    <a:lnTo>
                      <a:pt x="150" y="730"/>
                    </a:lnTo>
                    <a:lnTo>
                      <a:pt x="132" y="760"/>
                    </a:lnTo>
                    <a:lnTo>
                      <a:pt x="114" y="796"/>
                    </a:lnTo>
                    <a:lnTo>
                      <a:pt x="102" y="856"/>
                    </a:lnTo>
                    <a:lnTo>
                      <a:pt x="102" y="910"/>
                    </a:lnTo>
                    <a:lnTo>
                      <a:pt x="0" y="82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79" name="Freeform 51">
                <a:extLst>
                  <a:ext uri="{FF2B5EF4-FFF2-40B4-BE49-F238E27FC236}">
                    <a16:creationId xmlns:a16="http://schemas.microsoft.com/office/drawing/2014/main" id="{F9D6DE23-537E-49F3-A68B-47883DD0C8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7" y="1986"/>
                <a:ext cx="869" cy="647"/>
              </a:xfrm>
              <a:custGeom>
                <a:avLst/>
                <a:gdLst>
                  <a:gd name="T0" fmla="*/ 0 w 869"/>
                  <a:gd name="T1" fmla="*/ 593 h 647"/>
                  <a:gd name="T2" fmla="*/ 24 w 869"/>
                  <a:gd name="T3" fmla="*/ 575 h 647"/>
                  <a:gd name="T4" fmla="*/ 42 w 869"/>
                  <a:gd name="T5" fmla="*/ 551 h 647"/>
                  <a:gd name="T6" fmla="*/ 78 w 869"/>
                  <a:gd name="T7" fmla="*/ 479 h 647"/>
                  <a:gd name="T8" fmla="*/ 102 w 869"/>
                  <a:gd name="T9" fmla="*/ 419 h 647"/>
                  <a:gd name="T10" fmla="*/ 132 w 869"/>
                  <a:gd name="T11" fmla="*/ 384 h 647"/>
                  <a:gd name="T12" fmla="*/ 162 w 869"/>
                  <a:gd name="T13" fmla="*/ 354 h 647"/>
                  <a:gd name="T14" fmla="*/ 198 w 869"/>
                  <a:gd name="T15" fmla="*/ 324 h 647"/>
                  <a:gd name="T16" fmla="*/ 281 w 869"/>
                  <a:gd name="T17" fmla="*/ 282 h 647"/>
                  <a:gd name="T18" fmla="*/ 317 w 869"/>
                  <a:gd name="T19" fmla="*/ 270 h 647"/>
                  <a:gd name="T20" fmla="*/ 359 w 869"/>
                  <a:gd name="T21" fmla="*/ 252 h 647"/>
                  <a:gd name="T22" fmla="*/ 431 w 869"/>
                  <a:gd name="T23" fmla="*/ 192 h 647"/>
                  <a:gd name="T24" fmla="*/ 473 w 869"/>
                  <a:gd name="T25" fmla="*/ 156 h 647"/>
                  <a:gd name="T26" fmla="*/ 509 w 869"/>
                  <a:gd name="T27" fmla="*/ 120 h 647"/>
                  <a:gd name="T28" fmla="*/ 539 w 869"/>
                  <a:gd name="T29" fmla="*/ 84 h 647"/>
                  <a:gd name="T30" fmla="*/ 557 w 869"/>
                  <a:gd name="T31" fmla="*/ 66 h 647"/>
                  <a:gd name="T32" fmla="*/ 605 w 869"/>
                  <a:gd name="T33" fmla="*/ 30 h 647"/>
                  <a:gd name="T34" fmla="*/ 629 w 869"/>
                  <a:gd name="T35" fmla="*/ 18 h 647"/>
                  <a:gd name="T36" fmla="*/ 659 w 869"/>
                  <a:gd name="T37" fmla="*/ 6 h 647"/>
                  <a:gd name="T38" fmla="*/ 695 w 869"/>
                  <a:gd name="T39" fmla="*/ 0 h 647"/>
                  <a:gd name="T40" fmla="*/ 737 w 869"/>
                  <a:gd name="T41" fmla="*/ 0 h 647"/>
                  <a:gd name="T42" fmla="*/ 761 w 869"/>
                  <a:gd name="T43" fmla="*/ 6 h 647"/>
                  <a:gd name="T44" fmla="*/ 809 w 869"/>
                  <a:gd name="T45" fmla="*/ 30 h 647"/>
                  <a:gd name="T46" fmla="*/ 869 w 869"/>
                  <a:gd name="T47" fmla="*/ 66 h 647"/>
                  <a:gd name="T48" fmla="*/ 827 w 869"/>
                  <a:gd name="T49" fmla="*/ 72 h 647"/>
                  <a:gd name="T50" fmla="*/ 785 w 869"/>
                  <a:gd name="T51" fmla="*/ 72 h 647"/>
                  <a:gd name="T52" fmla="*/ 749 w 869"/>
                  <a:gd name="T53" fmla="*/ 84 h 647"/>
                  <a:gd name="T54" fmla="*/ 725 w 869"/>
                  <a:gd name="T55" fmla="*/ 90 h 647"/>
                  <a:gd name="T56" fmla="*/ 695 w 869"/>
                  <a:gd name="T57" fmla="*/ 108 h 647"/>
                  <a:gd name="T58" fmla="*/ 665 w 869"/>
                  <a:gd name="T59" fmla="*/ 132 h 647"/>
                  <a:gd name="T60" fmla="*/ 629 w 869"/>
                  <a:gd name="T61" fmla="*/ 162 h 647"/>
                  <a:gd name="T62" fmla="*/ 599 w 869"/>
                  <a:gd name="T63" fmla="*/ 198 h 647"/>
                  <a:gd name="T64" fmla="*/ 563 w 869"/>
                  <a:gd name="T65" fmla="*/ 228 h 647"/>
                  <a:gd name="T66" fmla="*/ 485 w 869"/>
                  <a:gd name="T67" fmla="*/ 288 h 647"/>
                  <a:gd name="T68" fmla="*/ 443 w 869"/>
                  <a:gd name="T69" fmla="*/ 312 h 647"/>
                  <a:gd name="T70" fmla="*/ 347 w 869"/>
                  <a:gd name="T71" fmla="*/ 366 h 647"/>
                  <a:gd name="T72" fmla="*/ 305 w 869"/>
                  <a:gd name="T73" fmla="*/ 389 h 647"/>
                  <a:gd name="T74" fmla="*/ 269 w 869"/>
                  <a:gd name="T75" fmla="*/ 425 h 647"/>
                  <a:gd name="T76" fmla="*/ 204 w 869"/>
                  <a:gd name="T77" fmla="*/ 521 h 647"/>
                  <a:gd name="T78" fmla="*/ 174 w 869"/>
                  <a:gd name="T79" fmla="*/ 563 h 647"/>
                  <a:gd name="T80" fmla="*/ 150 w 869"/>
                  <a:gd name="T81" fmla="*/ 605 h 647"/>
                  <a:gd name="T82" fmla="*/ 132 w 869"/>
                  <a:gd name="T83" fmla="*/ 629 h 647"/>
                  <a:gd name="T84" fmla="*/ 108 w 869"/>
                  <a:gd name="T85" fmla="*/ 647 h 647"/>
                  <a:gd name="T86" fmla="*/ 60 w 869"/>
                  <a:gd name="T87" fmla="*/ 623 h 647"/>
                  <a:gd name="T88" fmla="*/ 30 w 869"/>
                  <a:gd name="T89" fmla="*/ 605 h 647"/>
                  <a:gd name="T90" fmla="*/ 0 w 869"/>
                  <a:gd name="T91" fmla="*/ 593 h 6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869" h="647">
                    <a:moveTo>
                      <a:pt x="0" y="593"/>
                    </a:moveTo>
                    <a:lnTo>
                      <a:pt x="24" y="575"/>
                    </a:lnTo>
                    <a:lnTo>
                      <a:pt x="42" y="551"/>
                    </a:lnTo>
                    <a:lnTo>
                      <a:pt x="78" y="479"/>
                    </a:lnTo>
                    <a:lnTo>
                      <a:pt x="102" y="419"/>
                    </a:lnTo>
                    <a:lnTo>
                      <a:pt x="132" y="384"/>
                    </a:lnTo>
                    <a:lnTo>
                      <a:pt x="162" y="354"/>
                    </a:lnTo>
                    <a:lnTo>
                      <a:pt x="198" y="324"/>
                    </a:lnTo>
                    <a:lnTo>
                      <a:pt x="281" y="282"/>
                    </a:lnTo>
                    <a:lnTo>
                      <a:pt x="317" y="270"/>
                    </a:lnTo>
                    <a:lnTo>
                      <a:pt x="359" y="252"/>
                    </a:lnTo>
                    <a:lnTo>
                      <a:pt x="431" y="192"/>
                    </a:lnTo>
                    <a:lnTo>
                      <a:pt x="473" y="156"/>
                    </a:lnTo>
                    <a:lnTo>
                      <a:pt x="509" y="120"/>
                    </a:lnTo>
                    <a:lnTo>
                      <a:pt x="539" y="84"/>
                    </a:lnTo>
                    <a:lnTo>
                      <a:pt x="557" y="66"/>
                    </a:lnTo>
                    <a:lnTo>
                      <a:pt x="605" y="30"/>
                    </a:lnTo>
                    <a:lnTo>
                      <a:pt x="629" y="18"/>
                    </a:lnTo>
                    <a:lnTo>
                      <a:pt x="659" y="6"/>
                    </a:lnTo>
                    <a:lnTo>
                      <a:pt x="695" y="0"/>
                    </a:lnTo>
                    <a:lnTo>
                      <a:pt x="737" y="0"/>
                    </a:lnTo>
                    <a:lnTo>
                      <a:pt x="761" y="6"/>
                    </a:lnTo>
                    <a:lnTo>
                      <a:pt x="809" y="30"/>
                    </a:lnTo>
                    <a:lnTo>
                      <a:pt x="869" y="66"/>
                    </a:lnTo>
                    <a:lnTo>
                      <a:pt x="827" y="72"/>
                    </a:lnTo>
                    <a:lnTo>
                      <a:pt x="785" y="72"/>
                    </a:lnTo>
                    <a:lnTo>
                      <a:pt x="749" y="84"/>
                    </a:lnTo>
                    <a:lnTo>
                      <a:pt x="725" y="90"/>
                    </a:lnTo>
                    <a:lnTo>
                      <a:pt x="695" y="108"/>
                    </a:lnTo>
                    <a:lnTo>
                      <a:pt x="665" y="132"/>
                    </a:lnTo>
                    <a:lnTo>
                      <a:pt x="629" y="162"/>
                    </a:lnTo>
                    <a:lnTo>
                      <a:pt x="599" y="198"/>
                    </a:lnTo>
                    <a:lnTo>
                      <a:pt x="563" y="228"/>
                    </a:lnTo>
                    <a:lnTo>
                      <a:pt x="485" y="288"/>
                    </a:lnTo>
                    <a:lnTo>
                      <a:pt x="443" y="312"/>
                    </a:lnTo>
                    <a:lnTo>
                      <a:pt x="347" y="366"/>
                    </a:lnTo>
                    <a:lnTo>
                      <a:pt x="305" y="389"/>
                    </a:lnTo>
                    <a:lnTo>
                      <a:pt x="269" y="425"/>
                    </a:lnTo>
                    <a:lnTo>
                      <a:pt x="204" y="521"/>
                    </a:lnTo>
                    <a:lnTo>
                      <a:pt x="174" y="563"/>
                    </a:lnTo>
                    <a:lnTo>
                      <a:pt x="150" y="605"/>
                    </a:lnTo>
                    <a:lnTo>
                      <a:pt x="132" y="629"/>
                    </a:lnTo>
                    <a:lnTo>
                      <a:pt x="108" y="647"/>
                    </a:lnTo>
                    <a:lnTo>
                      <a:pt x="60" y="623"/>
                    </a:lnTo>
                    <a:lnTo>
                      <a:pt x="30" y="605"/>
                    </a:lnTo>
                    <a:lnTo>
                      <a:pt x="0" y="593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80" name="Freeform 52">
                <a:extLst>
                  <a:ext uri="{FF2B5EF4-FFF2-40B4-BE49-F238E27FC236}">
                    <a16:creationId xmlns:a16="http://schemas.microsoft.com/office/drawing/2014/main" id="{DC0C086E-3662-4883-A304-A7713134F4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5" y="2010"/>
                <a:ext cx="1060" cy="982"/>
              </a:xfrm>
              <a:custGeom>
                <a:avLst/>
                <a:gdLst>
                  <a:gd name="T0" fmla="*/ 0 w 1060"/>
                  <a:gd name="T1" fmla="*/ 964 h 982"/>
                  <a:gd name="T2" fmla="*/ 24 w 1060"/>
                  <a:gd name="T3" fmla="*/ 922 h 982"/>
                  <a:gd name="T4" fmla="*/ 36 w 1060"/>
                  <a:gd name="T5" fmla="*/ 892 h 982"/>
                  <a:gd name="T6" fmla="*/ 60 w 1060"/>
                  <a:gd name="T7" fmla="*/ 856 h 982"/>
                  <a:gd name="T8" fmla="*/ 114 w 1060"/>
                  <a:gd name="T9" fmla="*/ 802 h 982"/>
                  <a:gd name="T10" fmla="*/ 143 w 1060"/>
                  <a:gd name="T11" fmla="*/ 779 h 982"/>
                  <a:gd name="T12" fmla="*/ 197 w 1060"/>
                  <a:gd name="T13" fmla="*/ 743 h 982"/>
                  <a:gd name="T14" fmla="*/ 221 w 1060"/>
                  <a:gd name="T15" fmla="*/ 725 h 982"/>
                  <a:gd name="T16" fmla="*/ 245 w 1060"/>
                  <a:gd name="T17" fmla="*/ 701 h 982"/>
                  <a:gd name="T18" fmla="*/ 371 w 1060"/>
                  <a:gd name="T19" fmla="*/ 551 h 982"/>
                  <a:gd name="T20" fmla="*/ 437 w 1060"/>
                  <a:gd name="T21" fmla="*/ 437 h 982"/>
                  <a:gd name="T22" fmla="*/ 455 w 1060"/>
                  <a:gd name="T23" fmla="*/ 407 h 982"/>
                  <a:gd name="T24" fmla="*/ 479 w 1060"/>
                  <a:gd name="T25" fmla="*/ 371 h 982"/>
                  <a:gd name="T26" fmla="*/ 497 w 1060"/>
                  <a:gd name="T27" fmla="*/ 342 h 982"/>
                  <a:gd name="T28" fmla="*/ 527 w 1060"/>
                  <a:gd name="T29" fmla="*/ 312 h 982"/>
                  <a:gd name="T30" fmla="*/ 563 w 1060"/>
                  <a:gd name="T31" fmla="*/ 282 h 982"/>
                  <a:gd name="T32" fmla="*/ 593 w 1060"/>
                  <a:gd name="T33" fmla="*/ 264 h 982"/>
                  <a:gd name="T34" fmla="*/ 629 w 1060"/>
                  <a:gd name="T35" fmla="*/ 252 h 982"/>
                  <a:gd name="T36" fmla="*/ 701 w 1060"/>
                  <a:gd name="T37" fmla="*/ 216 h 982"/>
                  <a:gd name="T38" fmla="*/ 743 w 1060"/>
                  <a:gd name="T39" fmla="*/ 192 h 982"/>
                  <a:gd name="T40" fmla="*/ 797 w 1060"/>
                  <a:gd name="T41" fmla="*/ 120 h 982"/>
                  <a:gd name="T42" fmla="*/ 815 w 1060"/>
                  <a:gd name="T43" fmla="*/ 90 h 982"/>
                  <a:gd name="T44" fmla="*/ 887 w 1060"/>
                  <a:gd name="T45" fmla="*/ 18 h 982"/>
                  <a:gd name="T46" fmla="*/ 911 w 1060"/>
                  <a:gd name="T47" fmla="*/ 6 h 982"/>
                  <a:gd name="T48" fmla="*/ 935 w 1060"/>
                  <a:gd name="T49" fmla="*/ 0 h 982"/>
                  <a:gd name="T50" fmla="*/ 971 w 1060"/>
                  <a:gd name="T51" fmla="*/ 0 h 982"/>
                  <a:gd name="T52" fmla="*/ 1019 w 1060"/>
                  <a:gd name="T53" fmla="*/ 12 h 982"/>
                  <a:gd name="T54" fmla="*/ 1037 w 1060"/>
                  <a:gd name="T55" fmla="*/ 18 h 982"/>
                  <a:gd name="T56" fmla="*/ 1054 w 1060"/>
                  <a:gd name="T57" fmla="*/ 36 h 982"/>
                  <a:gd name="T58" fmla="*/ 1060 w 1060"/>
                  <a:gd name="T59" fmla="*/ 48 h 982"/>
                  <a:gd name="T60" fmla="*/ 1054 w 1060"/>
                  <a:gd name="T61" fmla="*/ 54 h 982"/>
                  <a:gd name="T62" fmla="*/ 1025 w 1060"/>
                  <a:gd name="T63" fmla="*/ 54 h 982"/>
                  <a:gd name="T64" fmla="*/ 1007 w 1060"/>
                  <a:gd name="T65" fmla="*/ 48 h 982"/>
                  <a:gd name="T66" fmla="*/ 989 w 1060"/>
                  <a:gd name="T67" fmla="*/ 54 h 982"/>
                  <a:gd name="T68" fmla="*/ 941 w 1060"/>
                  <a:gd name="T69" fmla="*/ 102 h 982"/>
                  <a:gd name="T70" fmla="*/ 917 w 1060"/>
                  <a:gd name="T71" fmla="*/ 132 h 982"/>
                  <a:gd name="T72" fmla="*/ 893 w 1060"/>
                  <a:gd name="T73" fmla="*/ 174 h 982"/>
                  <a:gd name="T74" fmla="*/ 845 w 1060"/>
                  <a:gd name="T75" fmla="*/ 246 h 982"/>
                  <a:gd name="T76" fmla="*/ 821 w 1060"/>
                  <a:gd name="T77" fmla="*/ 264 h 982"/>
                  <a:gd name="T78" fmla="*/ 791 w 1060"/>
                  <a:gd name="T79" fmla="*/ 294 h 982"/>
                  <a:gd name="T80" fmla="*/ 749 w 1060"/>
                  <a:gd name="T81" fmla="*/ 318 h 982"/>
                  <a:gd name="T82" fmla="*/ 671 w 1060"/>
                  <a:gd name="T83" fmla="*/ 360 h 982"/>
                  <a:gd name="T84" fmla="*/ 641 w 1060"/>
                  <a:gd name="T85" fmla="*/ 377 h 982"/>
                  <a:gd name="T86" fmla="*/ 599 w 1060"/>
                  <a:gd name="T87" fmla="*/ 419 h 982"/>
                  <a:gd name="T88" fmla="*/ 563 w 1060"/>
                  <a:gd name="T89" fmla="*/ 467 h 982"/>
                  <a:gd name="T90" fmla="*/ 539 w 1060"/>
                  <a:gd name="T91" fmla="*/ 515 h 982"/>
                  <a:gd name="T92" fmla="*/ 485 w 1060"/>
                  <a:gd name="T93" fmla="*/ 599 h 982"/>
                  <a:gd name="T94" fmla="*/ 437 w 1060"/>
                  <a:gd name="T95" fmla="*/ 665 h 982"/>
                  <a:gd name="T96" fmla="*/ 389 w 1060"/>
                  <a:gd name="T97" fmla="*/ 737 h 982"/>
                  <a:gd name="T98" fmla="*/ 365 w 1060"/>
                  <a:gd name="T99" fmla="*/ 767 h 982"/>
                  <a:gd name="T100" fmla="*/ 341 w 1060"/>
                  <a:gd name="T101" fmla="*/ 802 h 982"/>
                  <a:gd name="T102" fmla="*/ 311 w 1060"/>
                  <a:gd name="T103" fmla="*/ 832 h 982"/>
                  <a:gd name="T104" fmla="*/ 275 w 1060"/>
                  <a:gd name="T105" fmla="*/ 862 h 982"/>
                  <a:gd name="T106" fmla="*/ 114 w 1060"/>
                  <a:gd name="T107" fmla="*/ 982 h 982"/>
                  <a:gd name="T108" fmla="*/ 0 w 1060"/>
                  <a:gd name="T109" fmla="*/ 964 h 9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060" h="982">
                    <a:moveTo>
                      <a:pt x="0" y="964"/>
                    </a:moveTo>
                    <a:lnTo>
                      <a:pt x="24" y="922"/>
                    </a:lnTo>
                    <a:lnTo>
                      <a:pt x="36" y="892"/>
                    </a:lnTo>
                    <a:lnTo>
                      <a:pt x="60" y="856"/>
                    </a:lnTo>
                    <a:lnTo>
                      <a:pt x="114" y="802"/>
                    </a:lnTo>
                    <a:lnTo>
                      <a:pt x="143" y="779"/>
                    </a:lnTo>
                    <a:lnTo>
                      <a:pt x="197" y="743"/>
                    </a:lnTo>
                    <a:lnTo>
                      <a:pt x="221" y="725"/>
                    </a:lnTo>
                    <a:lnTo>
                      <a:pt x="245" y="701"/>
                    </a:lnTo>
                    <a:lnTo>
                      <a:pt x="371" y="551"/>
                    </a:lnTo>
                    <a:lnTo>
                      <a:pt x="437" y="437"/>
                    </a:lnTo>
                    <a:lnTo>
                      <a:pt x="455" y="407"/>
                    </a:lnTo>
                    <a:lnTo>
                      <a:pt x="479" y="371"/>
                    </a:lnTo>
                    <a:lnTo>
                      <a:pt x="497" y="342"/>
                    </a:lnTo>
                    <a:lnTo>
                      <a:pt x="527" y="312"/>
                    </a:lnTo>
                    <a:lnTo>
                      <a:pt x="563" y="282"/>
                    </a:lnTo>
                    <a:lnTo>
                      <a:pt x="593" y="264"/>
                    </a:lnTo>
                    <a:lnTo>
                      <a:pt x="629" y="252"/>
                    </a:lnTo>
                    <a:lnTo>
                      <a:pt x="701" y="216"/>
                    </a:lnTo>
                    <a:lnTo>
                      <a:pt x="743" y="192"/>
                    </a:lnTo>
                    <a:lnTo>
                      <a:pt x="797" y="120"/>
                    </a:lnTo>
                    <a:lnTo>
                      <a:pt x="815" y="90"/>
                    </a:lnTo>
                    <a:lnTo>
                      <a:pt x="887" y="18"/>
                    </a:lnTo>
                    <a:lnTo>
                      <a:pt x="911" y="6"/>
                    </a:lnTo>
                    <a:lnTo>
                      <a:pt x="935" y="0"/>
                    </a:lnTo>
                    <a:lnTo>
                      <a:pt x="971" y="0"/>
                    </a:lnTo>
                    <a:lnTo>
                      <a:pt x="1019" y="12"/>
                    </a:lnTo>
                    <a:lnTo>
                      <a:pt x="1037" y="18"/>
                    </a:lnTo>
                    <a:lnTo>
                      <a:pt x="1054" y="36"/>
                    </a:lnTo>
                    <a:lnTo>
                      <a:pt x="1060" y="48"/>
                    </a:lnTo>
                    <a:lnTo>
                      <a:pt x="1054" y="54"/>
                    </a:lnTo>
                    <a:lnTo>
                      <a:pt x="1025" y="54"/>
                    </a:lnTo>
                    <a:lnTo>
                      <a:pt x="1007" y="48"/>
                    </a:lnTo>
                    <a:lnTo>
                      <a:pt x="989" y="54"/>
                    </a:lnTo>
                    <a:lnTo>
                      <a:pt x="941" y="102"/>
                    </a:lnTo>
                    <a:lnTo>
                      <a:pt x="917" y="132"/>
                    </a:lnTo>
                    <a:lnTo>
                      <a:pt x="893" y="174"/>
                    </a:lnTo>
                    <a:lnTo>
                      <a:pt x="845" y="246"/>
                    </a:lnTo>
                    <a:lnTo>
                      <a:pt x="821" y="264"/>
                    </a:lnTo>
                    <a:lnTo>
                      <a:pt x="791" y="294"/>
                    </a:lnTo>
                    <a:lnTo>
                      <a:pt x="749" y="318"/>
                    </a:lnTo>
                    <a:lnTo>
                      <a:pt x="671" y="360"/>
                    </a:lnTo>
                    <a:lnTo>
                      <a:pt x="641" y="377"/>
                    </a:lnTo>
                    <a:lnTo>
                      <a:pt x="599" y="419"/>
                    </a:lnTo>
                    <a:lnTo>
                      <a:pt x="563" y="467"/>
                    </a:lnTo>
                    <a:lnTo>
                      <a:pt x="539" y="515"/>
                    </a:lnTo>
                    <a:lnTo>
                      <a:pt x="485" y="599"/>
                    </a:lnTo>
                    <a:lnTo>
                      <a:pt x="437" y="665"/>
                    </a:lnTo>
                    <a:lnTo>
                      <a:pt x="389" y="737"/>
                    </a:lnTo>
                    <a:lnTo>
                      <a:pt x="365" y="767"/>
                    </a:lnTo>
                    <a:lnTo>
                      <a:pt x="341" y="802"/>
                    </a:lnTo>
                    <a:lnTo>
                      <a:pt x="311" y="832"/>
                    </a:lnTo>
                    <a:lnTo>
                      <a:pt x="275" y="862"/>
                    </a:lnTo>
                    <a:lnTo>
                      <a:pt x="114" y="982"/>
                    </a:lnTo>
                    <a:lnTo>
                      <a:pt x="0" y="96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81" name="Freeform 53">
                <a:extLst>
                  <a:ext uri="{FF2B5EF4-FFF2-40B4-BE49-F238E27FC236}">
                    <a16:creationId xmlns:a16="http://schemas.microsoft.com/office/drawing/2014/main" id="{72E73324-6022-49C2-BCD7-CED8156FB4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48" y="2178"/>
                <a:ext cx="695" cy="688"/>
              </a:xfrm>
              <a:custGeom>
                <a:avLst/>
                <a:gdLst>
                  <a:gd name="T0" fmla="*/ 0 w 695"/>
                  <a:gd name="T1" fmla="*/ 640 h 688"/>
                  <a:gd name="T2" fmla="*/ 24 w 695"/>
                  <a:gd name="T3" fmla="*/ 593 h 688"/>
                  <a:gd name="T4" fmla="*/ 48 w 695"/>
                  <a:gd name="T5" fmla="*/ 551 h 688"/>
                  <a:gd name="T6" fmla="*/ 72 w 695"/>
                  <a:gd name="T7" fmla="*/ 521 h 688"/>
                  <a:gd name="T8" fmla="*/ 102 w 695"/>
                  <a:gd name="T9" fmla="*/ 491 h 688"/>
                  <a:gd name="T10" fmla="*/ 132 w 695"/>
                  <a:gd name="T11" fmla="*/ 467 h 688"/>
                  <a:gd name="T12" fmla="*/ 168 w 695"/>
                  <a:gd name="T13" fmla="*/ 443 h 688"/>
                  <a:gd name="T14" fmla="*/ 216 w 695"/>
                  <a:gd name="T15" fmla="*/ 413 h 688"/>
                  <a:gd name="T16" fmla="*/ 246 w 695"/>
                  <a:gd name="T17" fmla="*/ 401 h 688"/>
                  <a:gd name="T18" fmla="*/ 270 w 695"/>
                  <a:gd name="T19" fmla="*/ 383 h 688"/>
                  <a:gd name="T20" fmla="*/ 288 w 695"/>
                  <a:gd name="T21" fmla="*/ 371 h 688"/>
                  <a:gd name="T22" fmla="*/ 312 w 695"/>
                  <a:gd name="T23" fmla="*/ 359 h 688"/>
                  <a:gd name="T24" fmla="*/ 378 w 695"/>
                  <a:gd name="T25" fmla="*/ 293 h 688"/>
                  <a:gd name="T26" fmla="*/ 438 w 695"/>
                  <a:gd name="T27" fmla="*/ 192 h 688"/>
                  <a:gd name="T28" fmla="*/ 456 w 695"/>
                  <a:gd name="T29" fmla="*/ 168 h 688"/>
                  <a:gd name="T30" fmla="*/ 474 w 695"/>
                  <a:gd name="T31" fmla="*/ 138 h 688"/>
                  <a:gd name="T32" fmla="*/ 551 w 695"/>
                  <a:gd name="T33" fmla="*/ 60 h 688"/>
                  <a:gd name="T34" fmla="*/ 575 w 695"/>
                  <a:gd name="T35" fmla="*/ 42 h 688"/>
                  <a:gd name="T36" fmla="*/ 599 w 695"/>
                  <a:gd name="T37" fmla="*/ 18 h 688"/>
                  <a:gd name="T38" fmla="*/ 605 w 695"/>
                  <a:gd name="T39" fmla="*/ 6 h 688"/>
                  <a:gd name="T40" fmla="*/ 611 w 695"/>
                  <a:gd name="T41" fmla="*/ 0 h 688"/>
                  <a:gd name="T42" fmla="*/ 629 w 695"/>
                  <a:gd name="T43" fmla="*/ 6 h 688"/>
                  <a:gd name="T44" fmla="*/ 641 w 695"/>
                  <a:gd name="T45" fmla="*/ 12 h 688"/>
                  <a:gd name="T46" fmla="*/ 647 w 695"/>
                  <a:gd name="T47" fmla="*/ 24 h 688"/>
                  <a:gd name="T48" fmla="*/ 683 w 695"/>
                  <a:gd name="T49" fmla="*/ 60 h 688"/>
                  <a:gd name="T50" fmla="*/ 695 w 695"/>
                  <a:gd name="T51" fmla="*/ 78 h 688"/>
                  <a:gd name="T52" fmla="*/ 695 w 695"/>
                  <a:gd name="T53" fmla="*/ 90 h 688"/>
                  <a:gd name="T54" fmla="*/ 677 w 695"/>
                  <a:gd name="T55" fmla="*/ 114 h 688"/>
                  <a:gd name="T56" fmla="*/ 635 w 695"/>
                  <a:gd name="T57" fmla="*/ 156 h 688"/>
                  <a:gd name="T58" fmla="*/ 605 w 695"/>
                  <a:gd name="T59" fmla="*/ 174 h 688"/>
                  <a:gd name="T60" fmla="*/ 581 w 695"/>
                  <a:gd name="T61" fmla="*/ 197 h 688"/>
                  <a:gd name="T62" fmla="*/ 551 w 695"/>
                  <a:gd name="T63" fmla="*/ 215 h 688"/>
                  <a:gd name="T64" fmla="*/ 533 w 695"/>
                  <a:gd name="T65" fmla="*/ 239 h 688"/>
                  <a:gd name="T66" fmla="*/ 504 w 695"/>
                  <a:gd name="T67" fmla="*/ 275 h 688"/>
                  <a:gd name="T68" fmla="*/ 456 w 695"/>
                  <a:gd name="T69" fmla="*/ 353 h 688"/>
                  <a:gd name="T70" fmla="*/ 420 w 695"/>
                  <a:gd name="T71" fmla="*/ 395 h 688"/>
                  <a:gd name="T72" fmla="*/ 354 w 695"/>
                  <a:gd name="T73" fmla="*/ 461 h 688"/>
                  <a:gd name="T74" fmla="*/ 318 w 695"/>
                  <a:gd name="T75" fmla="*/ 485 h 688"/>
                  <a:gd name="T76" fmla="*/ 282 w 695"/>
                  <a:gd name="T77" fmla="*/ 503 h 688"/>
                  <a:gd name="T78" fmla="*/ 240 w 695"/>
                  <a:gd name="T79" fmla="*/ 521 h 688"/>
                  <a:gd name="T80" fmla="*/ 204 w 695"/>
                  <a:gd name="T81" fmla="*/ 557 h 688"/>
                  <a:gd name="T82" fmla="*/ 156 w 695"/>
                  <a:gd name="T83" fmla="*/ 599 h 688"/>
                  <a:gd name="T84" fmla="*/ 132 w 695"/>
                  <a:gd name="T85" fmla="*/ 640 h 688"/>
                  <a:gd name="T86" fmla="*/ 102 w 695"/>
                  <a:gd name="T87" fmla="*/ 688 h 688"/>
                  <a:gd name="T88" fmla="*/ 66 w 695"/>
                  <a:gd name="T89" fmla="*/ 664 h 688"/>
                  <a:gd name="T90" fmla="*/ 36 w 695"/>
                  <a:gd name="T91" fmla="*/ 652 h 688"/>
                  <a:gd name="T92" fmla="*/ 0 w 695"/>
                  <a:gd name="T93" fmla="*/ 640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695" h="688">
                    <a:moveTo>
                      <a:pt x="0" y="640"/>
                    </a:moveTo>
                    <a:lnTo>
                      <a:pt x="24" y="593"/>
                    </a:lnTo>
                    <a:lnTo>
                      <a:pt x="48" y="551"/>
                    </a:lnTo>
                    <a:lnTo>
                      <a:pt x="72" y="521"/>
                    </a:lnTo>
                    <a:lnTo>
                      <a:pt x="102" y="491"/>
                    </a:lnTo>
                    <a:lnTo>
                      <a:pt x="132" y="467"/>
                    </a:lnTo>
                    <a:lnTo>
                      <a:pt x="168" y="443"/>
                    </a:lnTo>
                    <a:lnTo>
                      <a:pt x="216" y="413"/>
                    </a:lnTo>
                    <a:lnTo>
                      <a:pt x="246" y="401"/>
                    </a:lnTo>
                    <a:lnTo>
                      <a:pt x="270" y="383"/>
                    </a:lnTo>
                    <a:lnTo>
                      <a:pt x="288" y="371"/>
                    </a:lnTo>
                    <a:lnTo>
                      <a:pt x="312" y="359"/>
                    </a:lnTo>
                    <a:lnTo>
                      <a:pt x="378" y="293"/>
                    </a:lnTo>
                    <a:lnTo>
                      <a:pt x="438" y="192"/>
                    </a:lnTo>
                    <a:lnTo>
                      <a:pt x="456" y="168"/>
                    </a:lnTo>
                    <a:lnTo>
                      <a:pt x="474" y="138"/>
                    </a:lnTo>
                    <a:lnTo>
                      <a:pt x="551" y="60"/>
                    </a:lnTo>
                    <a:lnTo>
                      <a:pt x="575" y="42"/>
                    </a:lnTo>
                    <a:lnTo>
                      <a:pt x="599" y="18"/>
                    </a:lnTo>
                    <a:lnTo>
                      <a:pt x="605" y="6"/>
                    </a:lnTo>
                    <a:lnTo>
                      <a:pt x="611" y="0"/>
                    </a:lnTo>
                    <a:lnTo>
                      <a:pt x="629" y="6"/>
                    </a:lnTo>
                    <a:lnTo>
                      <a:pt x="641" y="12"/>
                    </a:lnTo>
                    <a:lnTo>
                      <a:pt x="647" y="24"/>
                    </a:lnTo>
                    <a:lnTo>
                      <a:pt x="683" y="60"/>
                    </a:lnTo>
                    <a:lnTo>
                      <a:pt x="695" y="78"/>
                    </a:lnTo>
                    <a:lnTo>
                      <a:pt x="695" y="90"/>
                    </a:lnTo>
                    <a:lnTo>
                      <a:pt x="677" y="114"/>
                    </a:lnTo>
                    <a:lnTo>
                      <a:pt x="635" y="156"/>
                    </a:lnTo>
                    <a:lnTo>
                      <a:pt x="605" y="174"/>
                    </a:lnTo>
                    <a:lnTo>
                      <a:pt x="581" y="197"/>
                    </a:lnTo>
                    <a:lnTo>
                      <a:pt x="551" y="215"/>
                    </a:lnTo>
                    <a:lnTo>
                      <a:pt x="533" y="239"/>
                    </a:lnTo>
                    <a:lnTo>
                      <a:pt x="504" y="275"/>
                    </a:lnTo>
                    <a:lnTo>
                      <a:pt x="456" y="353"/>
                    </a:lnTo>
                    <a:lnTo>
                      <a:pt x="420" y="395"/>
                    </a:lnTo>
                    <a:lnTo>
                      <a:pt x="354" y="461"/>
                    </a:lnTo>
                    <a:lnTo>
                      <a:pt x="318" y="485"/>
                    </a:lnTo>
                    <a:lnTo>
                      <a:pt x="282" y="503"/>
                    </a:lnTo>
                    <a:lnTo>
                      <a:pt x="240" y="521"/>
                    </a:lnTo>
                    <a:lnTo>
                      <a:pt x="204" y="557"/>
                    </a:lnTo>
                    <a:lnTo>
                      <a:pt x="156" y="599"/>
                    </a:lnTo>
                    <a:lnTo>
                      <a:pt x="132" y="640"/>
                    </a:lnTo>
                    <a:lnTo>
                      <a:pt x="102" y="688"/>
                    </a:lnTo>
                    <a:lnTo>
                      <a:pt x="66" y="664"/>
                    </a:lnTo>
                    <a:lnTo>
                      <a:pt x="36" y="652"/>
                    </a:lnTo>
                    <a:lnTo>
                      <a:pt x="0" y="640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82" name="Freeform 54">
                <a:extLst>
                  <a:ext uri="{FF2B5EF4-FFF2-40B4-BE49-F238E27FC236}">
                    <a16:creationId xmlns:a16="http://schemas.microsoft.com/office/drawing/2014/main" id="{DEF01D40-537D-4182-BF9C-FA66C7FF52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5" y="2274"/>
                <a:ext cx="534" cy="185"/>
              </a:xfrm>
              <a:custGeom>
                <a:avLst/>
                <a:gdLst>
                  <a:gd name="T0" fmla="*/ 0 w 534"/>
                  <a:gd name="T1" fmla="*/ 143 h 185"/>
                  <a:gd name="T2" fmla="*/ 18 w 534"/>
                  <a:gd name="T3" fmla="*/ 149 h 185"/>
                  <a:gd name="T4" fmla="*/ 42 w 534"/>
                  <a:gd name="T5" fmla="*/ 149 h 185"/>
                  <a:gd name="T6" fmla="*/ 78 w 534"/>
                  <a:gd name="T7" fmla="*/ 143 h 185"/>
                  <a:gd name="T8" fmla="*/ 138 w 534"/>
                  <a:gd name="T9" fmla="*/ 125 h 185"/>
                  <a:gd name="T10" fmla="*/ 180 w 534"/>
                  <a:gd name="T11" fmla="*/ 113 h 185"/>
                  <a:gd name="T12" fmla="*/ 216 w 534"/>
                  <a:gd name="T13" fmla="*/ 107 h 185"/>
                  <a:gd name="T14" fmla="*/ 270 w 534"/>
                  <a:gd name="T15" fmla="*/ 107 h 185"/>
                  <a:gd name="T16" fmla="*/ 300 w 534"/>
                  <a:gd name="T17" fmla="*/ 113 h 185"/>
                  <a:gd name="T18" fmla="*/ 336 w 534"/>
                  <a:gd name="T19" fmla="*/ 125 h 185"/>
                  <a:gd name="T20" fmla="*/ 366 w 534"/>
                  <a:gd name="T21" fmla="*/ 137 h 185"/>
                  <a:gd name="T22" fmla="*/ 396 w 534"/>
                  <a:gd name="T23" fmla="*/ 155 h 185"/>
                  <a:gd name="T24" fmla="*/ 420 w 534"/>
                  <a:gd name="T25" fmla="*/ 167 h 185"/>
                  <a:gd name="T26" fmla="*/ 450 w 534"/>
                  <a:gd name="T27" fmla="*/ 179 h 185"/>
                  <a:gd name="T28" fmla="*/ 480 w 534"/>
                  <a:gd name="T29" fmla="*/ 185 h 185"/>
                  <a:gd name="T30" fmla="*/ 498 w 534"/>
                  <a:gd name="T31" fmla="*/ 155 h 185"/>
                  <a:gd name="T32" fmla="*/ 510 w 534"/>
                  <a:gd name="T33" fmla="*/ 131 h 185"/>
                  <a:gd name="T34" fmla="*/ 534 w 534"/>
                  <a:gd name="T35" fmla="*/ 96 h 185"/>
                  <a:gd name="T36" fmla="*/ 492 w 534"/>
                  <a:gd name="T37" fmla="*/ 78 h 185"/>
                  <a:gd name="T38" fmla="*/ 462 w 534"/>
                  <a:gd name="T39" fmla="*/ 66 h 185"/>
                  <a:gd name="T40" fmla="*/ 396 w 534"/>
                  <a:gd name="T41" fmla="*/ 30 h 185"/>
                  <a:gd name="T42" fmla="*/ 360 w 534"/>
                  <a:gd name="T43" fmla="*/ 12 h 185"/>
                  <a:gd name="T44" fmla="*/ 336 w 534"/>
                  <a:gd name="T45" fmla="*/ 6 h 185"/>
                  <a:gd name="T46" fmla="*/ 306 w 534"/>
                  <a:gd name="T47" fmla="*/ 0 h 185"/>
                  <a:gd name="T48" fmla="*/ 270 w 534"/>
                  <a:gd name="T49" fmla="*/ 0 h 185"/>
                  <a:gd name="T50" fmla="*/ 240 w 534"/>
                  <a:gd name="T51" fmla="*/ 6 h 185"/>
                  <a:gd name="T52" fmla="*/ 204 w 534"/>
                  <a:gd name="T53" fmla="*/ 12 h 185"/>
                  <a:gd name="T54" fmla="*/ 150 w 534"/>
                  <a:gd name="T55" fmla="*/ 30 h 185"/>
                  <a:gd name="T56" fmla="*/ 102 w 534"/>
                  <a:gd name="T57" fmla="*/ 42 h 185"/>
                  <a:gd name="T58" fmla="*/ 66 w 534"/>
                  <a:gd name="T59" fmla="*/ 48 h 185"/>
                  <a:gd name="T60" fmla="*/ 30 w 534"/>
                  <a:gd name="T61" fmla="*/ 48 h 185"/>
                  <a:gd name="T62" fmla="*/ 18 w 534"/>
                  <a:gd name="T63" fmla="*/ 72 h 185"/>
                  <a:gd name="T64" fmla="*/ 6 w 534"/>
                  <a:gd name="T65" fmla="*/ 107 h 185"/>
                  <a:gd name="T66" fmla="*/ 6 w 534"/>
                  <a:gd name="T67" fmla="*/ 125 h 185"/>
                  <a:gd name="T68" fmla="*/ 0 w 534"/>
                  <a:gd name="T69" fmla="*/ 143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34" h="185">
                    <a:moveTo>
                      <a:pt x="0" y="143"/>
                    </a:moveTo>
                    <a:lnTo>
                      <a:pt x="18" y="149"/>
                    </a:lnTo>
                    <a:lnTo>
                      <a:pt x="42" y="149"/>
                    </a:lnTo>
                    <a:lnTo>
                      <a:pt x="78" y="143"/>
                    </a:lnTo>
                    <a:lnTo>
                      <a:pt x="138" y="125"/>
                    </a:lnTo>
                    <a:lnTo>
                      <a:pt x="180" y="113"/>
                    </a:lnTo>
                    <a:lnTo>
                      <a:pt x="216" y="107"/>
                    </a:lnTo>
                    <a:lnTo>
                      <a:pt x="270" y="107"/>
                    </a:lnTo>
                    <a:lnTo>
                      <a:pt x="300" y="113"/>
                    </a:lnTo>
                    <a:lnTo>
                      <a:pt x="336" y="125"/>
                    </a:lnTo>
                    <a:lnTo>
                      <a:pt x="366" y="137"/>
                    </a:lnTo>
                    <a:lnTo>
                      <a:pt x="396" y="155"/>
                    </a:lnTo>
                    <a:lnTo>
                      <a:pt x="420" y="167"/>
                    </a:lnTo>
                    <a:lnTo>
                      <a:pt x="450" y="179"/>
                    </a:lnTo>
                    <a:lnTo>
                      <a:pt x="480" y="185"/>
                    </a:lnTo>
                    <a:lnTo>
                      <a:pt x="498" y="155"/>
                    </a:lnTo>
                    <a:lnTo>
                      <a:pt x="510" y="131"/>
                    </a:lnTo>
                    <a:lnTo>
                      <a:pt x="534" y="96"/>
                    </a:lnTo>
                    <a:lnTo>
                      <a:pt x="492" y="78"/>
                    </a:lnTo>
                    <a:lnTo>
                      <a:pt x="462" y="66"/>
                    </a:lnTo>
                    <a:lnTo>
                      <a:pt x="396" y="30"/>
                    </a:lnTo>
                    <a:lnTo>
                      <a:pt x="360" y="12"/>
                    </a:lnTo>
                    <a:lnTo>
                      <a:pt x="336" y="6"/>
                    </a:lnTo>
                    <a:lnTo>
                      <a:pt x="306" y="0"/>
                    </a:lnTo>
                    <a:lnTo>
                      <a:pt x="270" y="0"/>
                    </a:lnTo>
                    <a:lnTo>
                      <a:pt x="240" y="6"/>
                    </a:lnTo>
                    <a:lnTo>
                      <a:pt x="204" y="12"/>
                    </a:lnTo>
                    <a:lnTo>
                      <a:pt x="150" y="30"/>
                    </a:lnTo>
                    <a:lnTo>
                      <a:pt x="102" y="42"/>
                    </a:lnTo>
                    <a:lnTo>
                      <a:pt x="66" y="48"/>
                    </a:lnTo>
                    <a:lnTo>
                      <a:pt x="30" y="48"/>
                    </a:lnTo>
                    <a:lnTo>
                      <a:pt x="18" y="72"/>
                    </a:lnTo>
                    <a:lnTo>
                      <a:pt x="6" y="107"/>
                    </a:lnTo>
                    <a:lnTo>
                      <a:pt x="6" y="125"/>
                    </a:lnTo>
                    <a:lnTo>
                      <a:pt x="0" y="143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83" name="Freeform 55">
                <a:extLst>
                  <a:ext uri="{FF2B5EF4-FFF2-40B4-BE49-F238E27FC236}">
                    <a16:creationId xmlns:a16="http://schemas.microsoft.com/office/drawing/2014/main" id="{91512C94-5F1C-44F3-B24F-47E25E2BC1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1" y="2417"/>
                <a:ext cx="575" cy="300"/>
              </a:xfrm>
              <a:custGeom>
                <a:avLst/>
                <a:gdLst>
                  <a:gd name="T0" fmla="*/ 0 w 575"/>
                  <a:gd name="T1" fmla="*/ 90 h 300"/>
                  <a:gd name="T2" fmla="*/ 36 w 575"/>
                  <a:gd name="T3" fmla="*/ 102 h 300"/>
                  <a:gd name="T4" fmla="*/ 71 w 575"/>
                  <a:gd name="T5" fmla="*/ 108 h 300"/>
                  <a:gd name="T6" fmla="*/ 197 w 575"/>
                  <a:gd name="T7" fmla="*/ 126 h 300"/>
                  <a:gd name="T8" fmla="*/ 233 w 575"/>
                  <a:gd name="T9" fmla="*/ 138 h 300"/>
                  <a:gd name="T10" fmla="*/ 257 w 575"/>
                  <a:gd name="T11" fmla="*/ 150 h 300"/>
                  <a:gd name="T12" fmla="*/ 275 w 575"/>
                  <a:gd name="T13" fmla="*/ 156 h 300"/>
                  <a:gd name="T14" fmla="*/ 341 w 575"/>
                  <a:gd name="T15" fmla="*/ 192 h 300"/>
                  <a:gd name="T16" fmla="*/ 389 w 575"/>
                  <a:gd name="T17" fmla="*/ 222 h 300"/>
                  <a:gd name="T18" fmla="*/ 497 w 575"/>
                  <a:gd name="T19" fmla="*/ 300 h 300"/>
                  <a:gd name="T20" fmla="*/ 515 w 575"/>
                  <a:gd name="T21" fmla="*/ 276 h 300"/>
                  <a:gd name="T22" fmla="*/ 557 w 575"/>
                  <a:gd name="T23" fmla="*/ 234 h 300"/>
                  <a:gd name="T24" fmla="*/ 575 w 575"/>
                  <a:gd name="T25" fmla="*/ 222 h 300"/>
                  <a:gd name="T26" fmla="*/ 527 w 575"/>
                  <a:gd name="T27" fmla="*/ 180 h 300"/>
                  <a:gd name="T28" fmla="*/ 509 w 575"/>
                  <a:gd name="T29" fmla="*/ 162 h 300"/>
                  <a:gd name="T30" fmla="*/ 485 w 575"/>
                  <a:gd name="T31" fmla="*/ 144 h 300"/>
                  <a:gd name="T32" fmla="*/ 431 w 575"/>
                  <a:gd name="T33" fmla="*/ 90 h 300"/>
                  <a:gd name="T34" fmla="*/ 395 w 575"/>
                  <a:gd name="T35" fmla="*/ 66 h 300"/>
                  <a:gd name="T36" fmla="*/ 365 w 575"/>
                  <a:gd name="T37" fmla="*/ 48 h 300"/>
                  <a:gd name="T38" fmla="*/ 335 w 575"/>
                  <a:gd name="T39" fmla="*/ 36 h 300"/>
                  <a:gd name="T40" fmla="*/ 251 w 575"/>
                  <a:gd name="T41" fmla="*/ 12 h 300"/>
                  <a:gd name="T42" fmla="*/ 215 w 575"/>
                  <a:gd name="T43" fmla="*/ 6 h 300"/>
                  <a:gd name="T44" fmla="*/ 173 w 575"/>
                  <a:gd name="T45" fmla="*/ 6 h 300"/>
                  <a:gd name="T46" fmla="*/ 131 w 575"/>
                  <a:gd name="T47" fmla="*/ 0 h 300"/>
                  <a:gd name="T48" fmla="*/ 65 w 575"/>
                  <a:gd name="T49" fmla="*/ 0 h 300"/>
                  <a:gd name="T50" fmla="*/ 41 w 575"/>
                  <a:gd name="T51" fmla="*/ 18 h 300"/>
                  <a:gd name="T52" fmla="*/ 30 w 575"/>
                  <a:gd name="T53" fmla="*/ 42 h 300"/>
                  <a:gd name="T54" fmla="*/ 18 w 575"/>
                  <a:gd name="T55" fmla="*/ 60 h 300"/>
                  <a:gd name="T56" fmla="*/ 0 w 575"/>
                  <a:gd name="T57" fmla="*/ 9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75" h="300">
                    <a:moveTo>
                      <a:pt x="0" y="90"/>
                    </a:moveTo>
                    <a:lnTo>
                      <a:pt x="36" y="102"/>
                    </a:lnTo>
                    <a:lnTo>
                      <a:pt x="71" y="108"/>
                    </a:lnTo>
                    <a:lnTo>
                      <a:pt x="197" y="126"/>
                    </a:lnTo>
                    <a:lnTo>
                      <a:pt x="233" y="138"/>
                    </a:lnTo>
                    <a:lnTo>
                      <a:pt x="257" y="150"/>
                    </a:lnTo>
                    <a:lnTo>
                      <a:pt x="275" y="156"/>
                    </a:lnTo>
                    <a:lnTo>
                      <a:pt x="341" y="192"/>
                    </a:lnTo>
                    <a:lnTo>
                      <a:pt x="389" y="222"/>
                    </a:lnTo>
                    <a:lnTo>
                      <a:pt x="497" y="300"/>
                    </a:lnTo>
                    <a:lnTo>
                      <a:pt x="515" y="276"/>
                    </a:lnTo>
                    <a:lnTo>
                      <a:pt x="557" y="234"/>
                    </a:lnTo>
                    <a:lnTo>
                      <a:pt x="575" y="222"/>
                    </a:lnTo>
                    <a:lnTo>
                      <a:pt x="527" y="180"/>
                    </a:lnTo>
                    <a:lnTo>
                      <a:pt x="509" y="162"/>
                    </a:lnTo>
                    <a:lnTo>
                      <a:pt x="485" y="144"/>
                    </a:lnTo>
                    <a:lnTo>
                      <a:pt x="431" y="90"/>
                    </a:lnTo>
                    <a:lnTo>
                      <a:pt x="395" y="66"/>
                    </a:lnTo>
                    <a:lnTo>
                      <a:pt x="365" y="48"/>
                    </a:lnTo>
                    <a:lnTo>
                      <a:pt x="335" y="36"/>
                    </a:lnTo>
                    <a:lnTo>
                      <a:pt x="251" y="12"/>
                    </a:lnTo>
                    <a:lnTo>
                      <a:pt x="215" y="6"/>
                    </a:lnTo>
                    <a:lnTo>
                      <a:pt x="173" y="6"/>
                    </a:lnTo>
                    <a:lnTo>
                      <a:pt x="131" y="0"/>
                    </a:lnTo>
                    <a:lnTo>
                      <a:pt x="65" y="0"/>
                    </a:lnTo>
                    <a:lnTo>
                      <a:pt x="41" y="18"/>
                    </a:lnTo>
                    <a:lnTo>
                      <a:pt x="30" y="42"/>
                    </a:lnTo>
                    <a:lnTo>
                      <a:pt x="18" y="6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84" name="Freeform 56">
                <a:extLst>
                  <a:ext uri="{FF2B5EF4-FFF2-40B4-BE49-F238E27FC236}">
                    <a16:creationId xmlns:a16="http://schemas.microsoft.com/office/drawing/2014/main" id="{2B2BBC97-CAA6-4D04-9477-3BDB7DE852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9" y="2142"/>
                <a:ext cx="617" cy="222"/>
              </a:xfrm>
              <a:custGeom>
                <a:avLst/>
                <a:gdLst>
                  <a:gd name="T0" fmla="*/ 0 w 617"/>
                  <a:gd name="T1" fmla="*/ 96 h 222"/>
                  <a:gd name="T2" fmla="*/ 24 w 617"/>
                  <a:gd name="T3" fmla="*/ 102 h 222"/>
                  <a:gd name="T4" fmla="*/ 54 w 617"/>
                  <a:gd name="T5" fmla="*/ 96 h 222"/>
                  <a:gd name="T6" fmla="*/ 108 w 617"/>
                  <a:gd name="T7" fmla="*/ 96 h 222"/>
                  <a:gd name="T8" fmla="*/ 138 w 617"/>
                  <a:gd name="T9" fmla="*/ 90 h 222"/>
                  <a:gd name="T10" fmla="*/ 203 w 617"/>
                  <a:gd name="T11" fmla="*/ 90 h 222"/>
                  <a:gd name="T12" fmla="*/ 251 w 617"/>
                  <a:gd name="T13" fmla="*/ 96 h 222"/>
                  <a:gd name="T14" fmla="*/ 293 w 617"/>
                  <a:gd name="T15" fmla="*/ 96 h 222"/>
                  <a:gd name="T16" fmla="*/ 341 w 617"/>
                  <a:gd name="T17" fmla="*/ 108 h 222"/>
                  <a:gd name="T18" fmla="*/ 383 w 617"/>
                  <a:gd name="T19" fmla="*/ 126 h 222"/>
                  <a:gd name="T20" fmla="*/ 419 w 617"/>
                  <a:gd name="T21" fmla="*/ 144 h 222"/>
                  <a:gd name="T22" fmla="*/ 467 w 617"/>
                  <a:gd name="T23" fmla="*/ 174 h 222"/>
                  <a:gd name="T24" fmla="*/ 527 w 617"/>
                  <a:gd name="T25" fmla="*/ 222 h 222"/>
                  <a:gd name="T26" fmla="*/ 551 w 617"/>
                  <a:gd name="T27" fmla="*/ 192 h 222"/>
                  <a:gd name="T28" fmla="*/ 569 w 617"/>
                  <a:gd name="T29" fmla="*/ 174 h 222"/>
                  <a:gd name="T30" fmla="*/ 617 w 617"/>
                  <a:gd name="T31" fmla="*/ 138 h 222"/>
                  <a:gd name="T32" fmla="*/ 587 w 617"/>
                  <a:gd name="T33" fmla="*/ 114 h 222"/>
                  <a:gd name="T34" fmla="*/ 551 w 617"/>
                  <a:gd name="T35" fmla="*/ 90 h 222"/>
                  <a:gd name="T36" fmla="*/ 509 w 617"/>
                  <a:gd name="T37" fmla="*/ 66 h 222"/>
                  <a:gd name="T38" fmla="*/ 437 w 617"/>
                  <a:gd name="T39" fmla="*/ 30 h 222"/>
                  <a:gd name="T40" fmla="*/ 401 w 617"/>
                  <a:gd name="T41" fmla="*/ 24 h 222"/>
                  <a:gd name="T42" fmla="*/ 365 w 617"/>
                  <a:gd name="T43" fmla="*/ 12 h 222"/>
                  <a:gd name="T44" fmla="*/ 329 w 617"/>
                  <a:gd name="T45" fmla="*/ 6 h 222"/>
                  <a:gd name="T46" fmla="*/ 299 w 617"/>
                  <a:gd name="T47" fmla="*/ 0 h 222"/>
                  <a:gd name="T48" fmla="*/ 197 w 617"/>
                  <a:gd name="T49" fmla="*/ 0 h 222"/>
                  <a:gd name="T50" fmla="*/ 138 w 617"/>
                  <a:gd name="T51" fmla="*/ 6 h 222"/>
                  <a:gd name="T52" fmla="*/ 48 w 617"/>
                  <a:gd name="T53" fmla="*/ 24 h 222"/>
                  <a:gd name="T54" fmla="*/ 24 w 617"/>
                  <a:gd name="T55" fmla="*/ 54 h 222"/>
                  <a:gd name="T56" fmla="*/ 12 w 617"/>
                  <a:gd name="T57" fmla="*/ 84 h 222"/>
                  <a:gd name="T58" fmla="*/ 0 w 617"/>
                  <a:gd name="T59" fmla="*/ 96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617" h="222">
                    <a:moveTo>
                      <a:pt x="0" y="96"/>
                    </a:moveTo>
                    <a:lnTo>
                      <a:pt x="24" y="102"/>
                    </a:lnTo>
                    <a:lnTo>
                      <a:pt x="54" y="96"/>
                    </a:lnTo>
                    <a:lnTo>
                      <a:pt x="108" y="96"/>
                    </a:lnTo>
                    <a:lnTo>
                      <a:pt x="138" y="90"/>
                    </a:lnTo>
                    <a:lnTo>
                      <a:pt x="203" y="90"/>
                    </a:lnTo>
                    <a:lnTo>
                      <a:pt x="251" y="96"/>
                    </a:lnTo>
                    <a:lnTo>
                      <a:pt x="293" y="96"/>
                    </a:lnTo>
                    <a:lnTo>
                      <a:pt x="341" y="108"/>
                    </a:lnTo>
                    <a:lnTo>
                      <a:pt x="383" y="126"/>
                    </a:lnTo>
                    <a:lnTo>
                      <a:pt x="419" y="144"/>
                    </a:lnTo>
                    <a:lnTo>
                      <a:pt x="467" y="174"/>
                    </a:lnTo>
                    <a:lnTo>
                      <a:pt x="527" y="222"/>
                    </a:lnTo>
                    <a:lnTo>
                      <a:pt x="551" y="192"/>
                    </a:lnTo>
                    <a:lnTo>
                      <a:pt x="569" y="174"/>
                    </a:lnTo>
                    <a:lnTo>
                      <a:pt x="617" y="138"/>
                    </a:lnTo>
                    <a:lnTo>
                      <a:pt x="587" y="114"/>
                    </a:lnTo>
                    <a:lnTo>
                      <a:pt x="551" y="90"/>
                    </a:lnTo>
                    <a:lnTo>
                      <a:pt x="509" y="66"/>
                    </a:lnTo>
                    <a:lnTo>
                      <a:pt x="437" y="30"/>
                    </a:lnTo>
                    <a:lnTo>
                      <a:pt x="401" y="24"/>
                    </a:lnTo>
                    <a:lnTo>
                      <a:pt x="365" y="12"/>
                    </a:lnTo>
                    <a:lnTo>
                      <a:pt x="329" y="6"/>
                    </a:lnTo>
                    <a:lnTo>
                      <a:pt x="299" y="0"/>
                    </a:lnTo>
                    <a:lnTo>
                      <a:pt x="197" y="0"/>
                    </a:lnTo>
                    <a:lnTo>
                      <a:pt x="138" y="6"/>
                    </a:lnTo>
                    <a:lnTo>
                      <a:pt x="48" y="24"/>
                    </a:lnTo>
                    <a:lnTo>
                      <a:pt x="24" y="54"/>
                    </a:lnTo>
                    <a:lnTo>
                      <a:pt x="12" y="84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85" name="Freeform 57">
                <a:extLst>
                  <a:ext uri="{FF2B5EF4-FFF2-40B4-BE49-F238E27FC236}">
                    <a16:creationId xmlns:a16="http://schemas.microsoft.com/office/drawing/2014/main" id="{24F308B3-4060-49B8-9792-5C19758DD9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1" y="1956"/>
                <a:ext cx="599" cy="138"/>
              </a:xfrm>
              <a:custGeom>
                <a:avLst/>
                <a:gdLst>
                  <a:gd name="T0" fmla="*/ 0 w 599"/>
                  <a:gd name="T1" fmla="*/ 84 h 138"/>
                  <a:gd name="T2" fmla="*/ 36 w 599"/>
                  <a:gd name="T3" fmla="*/ 90 h 138"/>
                  <a:gd name="T4" fmla="*/ 114 w 599"/>
                  <a:gd name="T5" fmla="*/ 90 h 138"/>
                  <a:gd name="T6" fmla="*/ 174 w 599"/>
                  <a:gd name="T7" fmla="*/ 78 h 138"/>
                  <a:gd name="T8" fmla="*/ 216 w 599"/>
                  <a:gd name="T9" fmla="*/ 72 h 138"/>
                  <a:gd name="T10" fmla="*/ 311 w 599"/>
                  <a:gd name="T11" fmla="*/ 72 h 138"/>
                  <a:gd name="T12" fmla="*/ 359 w 599"/>
                  <a:gd name="T13" fmla="*/ 78 h 138"/>
                  <a:gd name="T14" fmla="*/ 401 w 599"/>
                  <a:gd name="T15" fmla="*/ 90 h 138"/>
                  <a:gd name="T16" fmla="*/ 527 w 599"/>
                  <a:gd name="T17" fmla="*/ 138 h 138"/>
                  <a:gd name="T18" fmla="*/ 581 w 599"/>
                  <a:gd name="T19" fmla="*/ 84 h 138"/>
                  <a:gd name="T20" fmla="*/ 599 w 599"/>
                  <a:gd name="T21" fmla="*/ 72 h 138"/>
                  <a:gd name="T22" fmla="*/ 515 w 599"/>
                  <a:gd name="T23" fmla="*/ 42 h 138"/>
                  <a:gd name="T24" fmla="*/ 473 w 599"/>
                  <a:gd name="T25" fmla="*/ 30 h 138"/>
                  <a:gd name="T26" fmla="*/ 407 w 599"/>
                  <a:gd name="T27" fmla="*/ 12 h 138"/>
                  <a:gd name="T28" fmla="*/ 335 w 599"/>
                  <a:gd name="T29" fmla="*/ 0 h 138"/>
                  <a:gd name="T30" fmla="*/ 246 w 599"/>
                  <a:gd name="T31" fmla="*/ 0 h 138"/>
                  <a:gd name="T32" fmla="*/ 204 w 599"/>
                  <a:gd name="T33" fmla="*/ 6 h 138"/>
                  <a:gd name="T34" fmla="*/ 174 w 599"/>
                  <a:gd name="T35" fmla="*/ 12 h 138"/>
                  <a:gd name="T36" fmla="*/ 108 w 599"/>
                  <a:gd name="T37" fmla="*/ 24 h 138"/>
                  <a:gd name="T38" fmla="*/ 84 w 599"/>
                  <a:gd name="T39" fmla="*/ 30 h 138"/>
                  <a:gd name="T40" fmla="*/ 54 w 599"/>
                  <a:gd name="T41" fmla="*/ 30 h 138"/>
                  <a:gd name="T42" fmla="*/ 30 w 599"/>
                  <a:gd name="T43" fmla="*/ 42 h 138"/>
                  <a:gd name="T44" fmla="*/ 12 w 599"/>
                  <a:gd name="T45" fmla="*/ 66 h 138"/>
                  <a:gd name="T46" fmla="*/ 0 w 599"/>
                  <a:gd name="T47" fmla="*/ 8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599" h="138">
                    <a:moveTo>
                      <a:pt x="0" y="84"/>
                    </a:moveTo>
                    <a:lnTo>
                      <a:pt x="36" y="90"/>
                    </a:lnTo>
                    <a:lnTo>
                      <a:pt x="114" y="90"/>
                    </a:lnTo>
                    <a:lnTo>
                      <a:pt x="174" y="78"/>
                    </a:lnTo>
                    <a:lnTo>
                      <a:pt x="216" y="72"/>
                    </a:lnTo>
                    <a:lnTo>
                      <a:pt x="311" y="72"/>
                    </a:lnTo>
                    <a:lnTo>
                      <a:pt x="359" y="78"/>
                    </a:lnTo>
                    <a:lnTo>
                      <a:pt x="401" y="90"/>
                    </a:lnTo>
                    <a:lnTo>
                      <a:pt x="527" y="138"/>
                    </a:lnTo>
                    <a:lnTo>
                      <a:pt x="581" y="84"/>
                    </a:lnTo>
                    <a:lnTo>
                      <a:pt x="599" y="72"/>
                    </a:lnTo>
                    <a:lnTo>
                      <a:pt x="515" y="42"/>
                    </a:lnTo>
                    <a:lnTo>
                      <a:pt x="473" y="30"/>
                    </a:lnTo>
                    <a:lnTo>
                      <a:pt x="407" y="12"/>
                    </a:lnTo>
                    <a:lnTo>
                      <a:pt x="335" y="0"/>
                    </a:lnTo>
                    <a:lnTo>
                      <a:pt x="246" y="0"/>
                    </a:lnTo>
                    <a:lnTo>
                      <a:pt x="204" y="6"/>
                    </a:lnTo>
                    <a:lnTo>
                      <a:pt x="174" y="12"/>
                    </a:lnTo>
                    <a:lnTo>
                      <a:pt x="108" y="24"/>
                    </a:lnTo>
                    <a:lnTo>
                      <a:pt x="84" y="30"/>
                    </a:lnTo>
                    <a:lnTo>
                      <a:pt x="54" y="30"/>
                    </a:lnTo>
                    <a:lnTo>
                      <a:pt x="30" y="42"/>
                    </a:lnTo>
                    <a:lnTo>
                      <a:pt x="12" y="66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86" name="Freeform 58">
                <a:extLst>
                  <a:ext uri="{FF2B5EF4-FFF2-40B4-BE49-F238E27FC236}">
                    <a16:creationId xmlns:a16="http://schemas.microsoft.com/office/drawing/2014/main" id="{E4AF39F9-C9E7-4913-9DAA-CF7CE14C35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54" y="2076"/>
                <a:ext cx="486" cy="282"/>
              </a:xfrm>
              <a:custGeom>
                <a:avLst/>
                <a:gdLst>
                  <a:gd name="T0" fmla="*/ 0 w 486"/>
                  <a:gd name="T1" fmla="*/ 54 h 282"/>
                  <a:gd name="T2" fmla="*/ 24 w 486"/>
                  <a:gd name="T3" fmla="*/ 66 h 282"/>
                  <a:gd name="T4" fmla="*/ 54 w 486"/>
                  <a:gd name="T5" fmla="*/ 78 h 282"/>
                  <a:gd name="T6" fmla="*/ 90 w 486"/>
                  <a:gd name="T7" fmla="*/ 90 h 282"/>
                  <a:gd name="T8" fmla="*/ 132 w 486"/>
                  <a:gd name="T9" fmla="*/ 96 h 282"/>
                  <a:gd name="T10" fmla="*/ 192 w 486"/>
                  <a:gd name="T11" fmla="*/ 120 h 282"/>
                  <a:gd name="T12" fmla="*/ 222 w 486"/>
                  <a:gd name="T13" fmla="*/ 138 h 282"/>
                  <a:gd name="T14" fmla="*/ 294 w 486"/>
                  <a:gd name="T15" fmla="*/ 186 h 282"/>
                  <a:gd name="T16" fmla="*/ 354 w 486"/>
                  <a:gd name="T17" fmla="*/ 234 h 282"/>
                  <a:gd name="T18" fmla="*/ 414 w 486"/>
                  <a:gd name="T19" fmla="*/ 270 h 282"/>
                  <a:gd name="T20" fmla="*/ 438 w 486"/>
                  <a:gd name="T21" fmla="*/ 282 h 282"/>
                  <a:gd name="T22" fmla="*/ 456 w 486"/>
                  <a:gd name="T23" fmla="*/ 252 h 282"/>
                  <a:gd name="T24" fmla="*/ 474 w 486"/>
                  <a:gd name="T25" fmla="*/ 234 h 282"/>
                  <a:gd name="T26" fmla="*/ 486 w 486"/>
                  <a:gd name="T27" fmla="*/ 216 h 282"/>
                  <a:gd name="T28" fmla="*/ 474 w 486"/>
                  <a:gd name="T29" fmla="*/ 216 h 282"/>
                  <a:gd name="T30" fmla="*/ 462 w 486"/>
                  <a:gd name="T31" fmla="*/ 204 h 282"/>
                  <a:gd name="T32" fmla="*/ 450 w 486"/>
                  <a:gd name="T33" fmla="*/ 198 h 282"/>
                  <a:gd name="T34" fmla="*/ 414 w 486"/>
                  <a:gd name="T35" fmla="*/ 174 h 282"/>
                  <a:gd name="T36" fmla="*/ 402 w 486"/>
                  <a:gd name="T37" fmla="*/ 156 h 282"/>
                  <a:gd name="T38" fmla="*/ 384 w 486"/>
                  <a:gd name="T39" fmla="*/ 132 h 282"/>
                  <a:gd name="T40" fmla="*/ 336 w 486"/>
                  <a:gd name="T41" fmla="*/ 84 h 282"/>
                  <a:gd name="T42" fmla="*/ 288 w 486"/>
                  <a:gd name="T43" fmla="*/ 60 h 282"/>
                  <a:gd name="T44" fmla="*/ 258 w 486"/>
                  <a:gd name="T45" fmla="*/ 48 h 282"/>
                  <a:gd name="T46" fmla="*/ 234 w 486"/>
                  <a:gd name="T47" fmla="*/ 36 h 282"/>
                  <a:gd name="T48" fmla="*/ 204 w 486"/>
                  <a:gd name="T49" fmla="*/ 24 h 282"/>
                  <a:gd name="T50" fmla="*/ 174 w 486"/>
                  <a:gd name="T51" fmla="*/ 18 h 282"/>
                  <a:gd name="T52" fmla="*/ 138 w 486"/>
                  <a:gd name="T53" fmla="*/ 12 h 282"/>
                  <a:gd name="T54" fmla="*/ 78 w 486"/>
                  <a:gd name="T55" fmla="*/ 0 h 282"/>
                  <a:gd name="T56" fmla="*/ 48 w 486"/>
                  <a:gd name="T57" fmla="*/ 12 h 282"/>
                  <a:gd name="T58" fmla="*/ 24 w 486"/>
                  <a:gd name="T59" fmla="*/ 30 h 282"/>
                  <a:gd name="T60" fmla="*/ 12 w 486"/>
                  <a:gd name="T61" fmla="*/ 42 h 282"/>
                  <a:gd name="T62" fmla="*/ 0 w 486"/>
                  <a:gd name="T63" fmla="*/ 54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86" h="282">
                    <a:moveTo>
                      <a:pt x="0" y="54"/>
                    </a:moveTo>
                    <a:lnTo>
                      <a:pt x="24" y="66"/>
                    </a:lnTo>
                    <a:lnTo>
                      <a:pt x="54" y="78"/>
                    </a:lnTo>
                    <a:lnTo>
                      <a:pt x="90" y="90"/>
                    </a:lnTo>
                    <a:lnTo>
                      <a:pt x="132" y="96"/>
                    </a:lnTo>
                    <a:lnTo>
                      <a:pt x="192" y="120"/>
                    </a:lnTo>
                    <a:lnTo>
                      <a:pt x="222" y="138"/>
                    </a:lnTo>
                    <a:lnTo>
                      <a:pt x="294" y="186"/>
                    </a:lnTo>
                    <a:lnTo>
                      <a:pt x="354" y="234"/>
                    </a:lnTo>
                    <a:lnTo>
                      <a:pt x="414" y="270"/>
                    </a:lnTo>
                    <a:lnTo>
                      <a:pt x="438" y="282"/>
                    </a:lnTo>
                    <a:lnTo>
                      <a:pt x="456" y="252"/>
                    </a:lnTo>
                    <a:lnTo>
                      <a:pt x="474" y="234"/>
                    </a:lnTo>
                    <a:lnTo>
                      <a:pt x="486" y="216"/>
                    </a:lnTo>
                    <a:lnTo>
                      <a:pt x="474" y="216"/>
                    </a:lnTo>
                    <a:lnTo>
                      <a:pt x="462" y="204"/>
                    </a:lnTo>
                    <a:lnTo>
                      <a:pt x="450" y="198"/>
                    </a:lnTo>
                    <a:lnTo>
                      <a:pt x="414" y="174"/>
                    </a:lnTo>
                    <a:lnTo>
                      <a:pt x="402" y="156"/>
                    </a:lnTo>
                    <a:lnTo>
                      <a:pt x="384" y="132"/>
                    </a:lnTo>
                    <a:lnTo>
                      <a:pt x="336" y="84"/>
                    </a:lnTo>
                    <a:lnTo>
                      <a:pt x="288" y="60"/>
                    </a:lnTo>
                    <a:lnTo>
                      <a:pt x="258" y="48"/>
                    </a:lnTo>
                    <a:lnTo>
                      <a:pt x="234" y="36"/>
                    </a:lnTo>
                    <a:lnTo>
                      <a:pt x="204" y="24"/>
                    </a:lnTo>
                    <a:lnTo>
                      <a:pt x="174" y="18"/>
                    </a:lnTo>
                    <a:lnTo>
                      <a:pt x="138" y="12"/>
                    </a:lnTo>
                    <a:lnTo>
                      <a:pt x="78" y="0"/>
                    </a:lnTo>
                    <a:lnTo>
                      <a:pt x="48" y="12"/>
                    </a:lnTo>
                    <a:lnTo>
                      <a:pt x="24" y="30"/>
                    </a:lnTo>
                    <a:lnTo>
                      <a:pt x="12" y="42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87" name="Freeform 59">
                <a:extLst>
                  <a:ext uri="{FF2B5EF4-FFF2-40B4-BE49-F238E27FC236}">
                    <a16:creationId xmlns:a16="http://schemas.microsoft.com/office/drawing/2014/main" id="{917623BB-3AAB-4D58-9A5F-55A46EDF3F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0" y="2340"/>
                <a:ext cx="707" cy="329"/>
              </a:xfrm>
              <a:custGeom>
                <a:avLst/>
                <a:gdLst>
                  <a:gd name="T0" fmla="*/ 0 w 707"/>
                  <a:gd name="T1" fmla="*/ 83 h 329"/>
                  <a:gd name="T2" fmla="*/ 12 w 707"/>
                  <a:gd name="T3" fmla="*/ 95 h 329"/>
                  <a:gd name="T4" fmla="*/ 60 w 707"/>
                  <a:gd name="T5" fmla="*/ 119 h 329"/>
                  <a:gd name="T6" fmla="*/ 90 w 707"/>
                  <a:gd name="T7" fmla="*/ 131 h 329"/>
                  <a:gd name="T8" fmla="*/ 150 w 707"/>
                  <a:gd name="T9" fmla="*/ 143 h 329"/>
                  <a:gd name="T10" fmla="*/ 186 w 707"/>
                  <a:gd name="T11" fmla="*/ 149 h 329"/>
                  <a:gd name="T12" fmla="*/ 228 w 707"/>
                  <a:gd name="T13" fmla="*/ 149 h 329"/>
                  <a:gd name="T14" fmla="*/ 258 w 707"/>
                  <a:gd name="T15" fmla="*/ 155 h 329"/>
                  <a:gd name="T16" fmla="*/ 282 w 707"/>
                  <a:gd name="T17" fmla="*/ 155 h 329"/>
                  <a:gd name="T18" fmla="*/ 318 w 707"/>
                  <a:gd name="T19" fmla="*/ 167 h 329"/>
                  <a:gd name="T20" fmla="*/ 348 w 707"/>
                  <a:gd name="T21" fmla="*/ 185 h 329"/>
                  <a:gd name="T22" fmla="*/ 378 w 707"/>
                  <a:gd name="T23" fmla="*/ 209 h 329"/>
                  <a:gd name="T24" fmla="*/ 426 w 707"/>
                  <a:gd name="T25" fmla="*/ 239 h 329"/>
                  <a:gd name="T26" fmla="*/ 455 w 707"/>
                  <a:gd name="T27" fmla="*/ 269 h 329"/>
                  <a:gd name="T28" fmla="*/ 515 w 707"/>
                  <a:gd name="T29" fmla="*/ 305 h 329"/>
                  <a:gd name="T30" fmla="*/ 575 w 707"/>
                  <a:gd name="T31" fmla="*/ 329 h 329"/>
                  <a:gd name="T32" fmla="*/ 647 w 707"/>
                  <a:gd name="T33" fmla="*/ 329 h 329"/>
                  <a:gd name="T34" fmla="*/ 707 w 707"/>
                  <a:gd name="T35" fmla="*/ 251 h 329"/>
                  <a:gd name="T36" fmla="*/ 641 w 707"/>
                  <a:gd name="T37" fmla="*/ 233 h 329"/>
                  <a:gd name="T38" fmla="*/ 593 w 707"/>
                  <a:gd name="T39" fmla="*/ 215 h 329"/>
                  <a:gd name="T40" fmla="*/ 557 w 707"/>
                  <a:gd name="T41" fmla="*/ 197 h 329"/>
                  <a:gd name="T42" fmla="*/ 515 w 707"/>
                  <a:gd name="T43" fmla="*/ 173 h 329"/>
                  <a:gd name="T44" fmla="*/ 497 w 707"/>
                  <a:gd name="T45" fmla="*/ 155 h 329"/>
                  <a:gd name="T46" fmla="*/ 449 w 707"/>
                  <a:gd name="T47" fmla="*/ 119 h 329"/>
                  <a:gd name="T48" fmla="*/ 432 w 707"/>
                  <a:gd name="T49" fmla="*/ 101 h 329"/>
                  <a:gd name="T50" fmla="*/ 414 w 707"/>
                  <a:gd name="T51" fmla="*/ 89 h 329"/>
                  <a:gd name="T52" fmla="*/ 384 w 707"/>
                  <a:gd name="T53" fmla="*/ 71 h 329"/>
                  <a:gd name="T54" fmla="*/ 360 w 707"/>
                  <a:gd name="T55" fmla="*/ 65 h 329"/>
                  <a:gd name="T56" fmla="*/ 342 w 707"/>
                  <a:gd name="T57" fmla="*/ 59 h 329"/>
                  <a:gd name="T58" fmla="*/ 312 w 707"/>
                  <a:gd name="T59" fmla="*/ 53 h 329"/>
                  <a:gd name="T60" fmla="*/ 264 w 707"/>
                  <a:gd name="T61" fmla="*/ 47 h 329"/>
                  <a:gd name="T62" fmla="*/ 222 w 707"/>
                  <a:gd name="T63" fmla="*/ 41 h 329"/>
                  <a:gd name="T64" fmla="*/ 192 w 707"/>
                  <a:gd name="T65" fmla="*/ 35 h 329"/>
                  <a:gd name="T66" fmla="*/ 168 w 707"/>
                  <a:gd name="T67" fmla="*/ 30 h 329"/>
                  <a:gd name="T68" fmla="*/ 132 w 707"/>
                  <a:gd name="T69" fmla="*/ 12 h 329"/>
                  <a:gd name="T70" fmla="*/ 120 w 707"/>
                  <a:gd name="T71" fmla="*/ 0 h 329"/>
                  <a:gd name="T72" fmla="*/ 84 w 707"/>
                  <a:gd name="T73" fmla="*/ 18 h 329"/>
                  <a:gd name="T74" fmla="*/ 12 w 707"/>
                  <a:gd name="T75" fmla="*/ 71 h 329"/>
                  <a:gd name="T76" fmla="*/ 0 w 707"/>
                  <a:gd name="T77" fmla="*/ 83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707" h="329">
                    <a:moveTo>
                      <a:pt x="0" y="83"/>
                    </a:moveTo>
                    <a:lnTo>
                      <a:pt x="12" y="95"/>
                    </a:lnTo>
                    <a:lnTo>
                      <a:pt x="60" y="119"/>
                    </a:lnTo>
                    <a:lnTo>
                      <a:pt x="90" y="131"/>
                    </a:lnTo>
                    <a:lnTo>
                      <a:pt x="150" y="143"/>
                    </a:lnTo>
                    <a:lnTo>
                      <a:pt x="186" y="149"/>
                    </a:lnTo>
                    <a:lnTo>
                      <a:pt x="228" y="149"/>
                    </a:lnTo>
                    <a:lnTo>
                      <a:pt x="258" y="155"/>
                    </a:lnTo>
                    <a:lnTo>
                      <a:pt x="282" y="155"/>
                    </a:lnTo>
                    <a:lnTo>
                      <a:pt x="318" y="167"/>
                    </a:lnTo>
                    <a:lnTo>
                      <a:pt x="348" y="185"/>
                    </a:lnTo>
                    <a:lnTo>
                      <a:pt x="378" y="209"/>
                    </a:lnTo>
                    <a:lnTo>
                      <a:pt x="426" y="239"/>
                    </a:lnTo>
                    <a:lnTo>
                      <a:pt x="455" y="269"/>
                    </a:lnTo>
                    <a:lnTo>
                      <a:pt x="515" y="305"/>
                    </a:lnTo>
                    <a:lnTo>
                      <a:pt x="575" y="329"/>
                    </a:lnTo>
                    <a:lnTo>
                      <a:pt x="647" y="329"/>
                    </a:lnTo>
                    <a:lnTo>
                      <a:pt x="707" y="251"/>
                    </a:lnTo>
                    <a:lnTo>
                      <a:pt x="641" y="233"/>
                    </a:lnTo>
                    <a:lnTo>
                      <a:pt x="593" y="215"/>
                    </a:lnTo>
                    <a:lnTo>
                      <a:pt x="557" y="197"/>
                    </a:lnTo>
                    <a:lnTo>
                      <a:pt x="515" y="173"/>
                    </a:lnTo>
                    <a:lnTo>
                      <a:pt x="497" y="155"/>
                    </a:lnTo>
                    <a:lnTo>
                      <a:pt x="449" y="119"/>
                    </a:lnTo>
                    <a:lnTo>
                      <a:pt x="432" y="101"/>
                    </a:lnTo>
                    <a:lnTo>
                      <a:pt x="414" y="89"/>
                    </a:lnTo>
                    <a:lnTo>
                      <a:pt x="384" y="71"/>
                    </a:lnTo>
                    <a:lnTo>
                      <a:pt x="360" y="65"/>
                    </a:lnTo>
                    <a:lnTo>
                      <a:pt x="342" y="59"/>
                    </a:lnTo>
                    <a:lnTo>
                      <a:pt x="312" y="53"/>
                    </a:lnTo>
                    <a:lnTo>
                      <a:pt x="264" y="47"/>
                    </a:lnTo>
                    <a:lnTo>
                      <a:pt x="222" y="41"/>
                    </a:lnTo>
                    <a:lnTo>
                      <a:pt x="192" y="35"/>
                    </a:lnTo>
                    <a:lnTo>
                      <a:pt x="168" y="30"/>
                    </a:lnTo>
                    <a:lnTo>
                      <a:pt x="132" y="12"/>
                    </a:lnTo>
                    <a:lnTo>
                      <a:pt x="120" y="0"/>
                    </a:lnTo>
                    <a:lnTo>
                      <a:pt x="84" y="18"/>
                    </a:lnTo>
                    <a:lnTo>
                      <a:pt x="12" y="71"/>
                    </a:ln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88" name="Freeform 60">
                <a:extLst>
                  <a:ext uri="{FF2B5EF4-FFF2-40B4-BE49-F238E27FC236}">
                    <a16:creationId xmlns:a16="http://schemas.microsoft.com/office/drawing/2014/main" id="{BD6431EE-FD9C-4D52-8B41-5F517A3E12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03" y="2358"/>
                <a:ext cx="210" cy="215"/>
              </a:xfrm>
              <a:custGeom>
                <a:avLst/>
                <a:gdLst>
                  <a:gd name="T0" fmla="*/ 0 w 210"/>
                  <a:gd name="T1" fmla="*/ 215 h 215"/>
                  <a:gd name="T2" fmla="*/ 6 w 210"/>
                  <a:gd name="T3" fmla="*/ 191 h 215"/>
                  <a:gd name="T4" fmla="*/ 18 w 210"/>
                  <a:gd name="T5" fmla="*/ 149 h 215"/>
                  <a:gd name="T6" fmla="*/ 30 w 210"/>
                  <a:gd name="T7" fmla="*/ 119 h 215"/>
                  <a:gd name="T8" fmla="*/ 54 w 210"/>
                  <a:gd name="T9" fmla="*/ 89 h 215"/>
                  <a:gd name="T10" fmla="*/ 66 w 210"/>
                  <a:gd name="T11" fmla="*/ 65 h 215"/>
                  <a:gd name="T12" fmla="*/ 90 w 210"/>
                  <a:gd name="T13" fmla="*/ 47 h 215"/>
                  <a:gd name="T14" fmla="*/ 120 w 210"/>
                  <a:gd name="T15" fmla="*/ 17 h 215"/>
                  <a:gd name="T16" fmla="*/ 138 w 210"/>
                  <a:gd name="T17" fmla="*/ 12 h 215"/>
                  <a:gd name="T18" fmla="*/ 156 w 210"/>
                  <a:gd name="T19" fmla="*/ 0 h 215"/>
                  <a:gd name="T20" fmla="*/ 186 w 210"/>
                  <a:gd name="T21" fmla="*/ 0 h 215"/>
                  <a:gd name="T22" fmla="*/ 198 w 210"/>
                  <a:gd name="T23" fmla="*/ 6 h 215"/>
                  <a:gd name="T24" fmla="*/ 210 w 210"/>
                  <a:gd name="T25" fmla="*/ 17 h 215"/>
                  <a:gd name="T26" fmla="*/ 210 w 210"/>
                  <a:gd name="T27" fmla="*/ 41 h 215"/>
                  <a:gd name="T28" fmla="*/ 204 w 210"/>
                  <a:gd name="T29" fmla="*/ 65 h 215"/>
                  <a:gd name="T30" fmla="*/ 198 w 210"/>
                  <a:gd name="T31" fmla="*/ 95 h 215"/>
                  <a:gd name="T32" fmla="*/ 180 w 210"/>
                  <a:gd name="T33" fmla="*/ 131 h 215"/>
                  <a:gd name="T34" fmla="*/ 168 w 210"/>
                  <a:gd name="T35" fmla="*/ 149 h 215"/>
                  <a:gd name="T36" fmla="*/ 138 w 210"/>
                  <a:gd name="T37" fmla="*/ 185 h 215"/>
                  <a:gd name="T38" fmla="*/ 0 w 210"/>
                  <a:gd name="T39" fmla="*/ 21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10" h="215">
                    <a:moveTo>
                      <a:pt x="0" y="215"/>
                    </a:moveTo>
                    <a:lnTo>
                      <a:pt x="6" y="191"/>
                    </a:lnTo>
                    <a:lnTo>
                      <a:pt x="18" y="149"/>
                    </a:lnTo>
                    <a:lnTo>
                      <a:pt x="30" y="119"/>
                    </a:lnTo>
                    <a:lnTo>
                      <a:pt x="54" y="89"/>
                    </a:lnTo>
                    <a:lnTo>
                      <a:pt x="66" y="65"/>
                    </a:lnTo>
                    <a:lnTo>
                      <a:pt x="90" y="47"/>
                    </a:lnTo>
                    <a:lnTo>
                      <a:pt x="120" y="17"/>
                    </a:lnTo>
                    <a:lnTo>
                      <a:pt x="138" y="12"/>
                    </a:lnTo>
                    <a:lnTo>
                      <a:pt x="156" y="0"/>
                    </a:lnTo>
                    <a:lnTo>
                      <a:pt x="186" y="0"/>
                    </a:lnTo>
                    <a:lnTo>
                      <a:pt x="198" y="6"/>
                    </a:lnTo>
                    <a:lnTo>
                      <a:pt x="210" y="17"/>
                    </a:lnTo>
                    <a:lnTo>
                      <a:pt x="210" y="41"/>
                    </a:lnTo>
                    <a:lnTo>
                      <a:pt x="204" y="65"/>
                    </a:lnTo>
                    <a:lnTo>
                      <a:pt x="198" y="95"/>
                    </a:lnTo>
                    <a:lnTo>
                      <a:pt x="180" y="131"/>
                    </a:lnTo>
                    <a:lnTo>
                      <a:pt x="168" y="149"/>
                    </a:lnTo>
                    <a:lnTo>
                      <a:pt x="138" y="185"/>
                    </a:lnTo>
                    <a:lnTo>
                      <a:pt x="0" y="215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89" name="Freeform 61">
                <a:extLst>
                  <a:ext uri="{FF2B5EF4-FFF2-40B4-BE49-F238E27FC236}">
                    <a16:creationId xmlns:a16="http://schemas.microsoft.com/office/drawing/2014/main" id="{1B9F4E62-AD7F-4601-99D2-7CC0B8A6E0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7" y="2525"/>
                <a:ext cx="264" cy="210"/>
              </a:xfrm>
              <a:custGeom>
                <a:avLst/>
                <a:gdLst>
                  <a:gd name="T0" fmla="*/ 0 w 264"/>
                  <a:gd name="T1" fmla="*/ 174 h 210"/>
                  <a:gd name="T2" fmla="*/ 30 w 264"/>
                  <a:gd name="T3" fmla="*/ 114 h 210"/>
                  <a:gd name="T4" fmla="*/ 96 w 264"/>
                  <a:gd name="T5" fmla="*/ 48 h 210"/>
                  <a:gd name="T6" fmla="*/ 120 w 264"/>
                  <a:gd name="T7" fmla="*/ 30 h 210"/>
                  <a:gd name="T8" fmla="*/ 138 w 264"/>
                  <a:gd name="T9" fmla="*/ 24 h 210"/>
                  <a:gd name="T10" fmla="*/ 150 w 264"/>
                  <a:gd name="T11" fmla="*/ 12 h 210"/>
                  <a:gd name="T12" fmla="*/ 198 w 264"/>
                  <a:gd name="T13" fmla="*/ 0 h 210"/>
                  <a:gd name="T14" fmla="*/ 234 w 264"/>
                  <a:gd name="T15" fmla="*/ 0 h 210"/>
                  <a:gd name="T16" fmla="*/ 258 w 264"/>
                  <a:gd name="T17" fmla="*/ 12 h 210"/>
                  <a:gd name="T18" fmla="*/ 264 w 264"/>
                  <a:gd name="T19" fmla="*/ 24 h 210"/>
                  <a:gd name="T20" fmla="*/ 264 w 264"/>
                  <a:gd name="T21" fmla="*/ 48 h 210"/>
                  <a:gd name="T22" fmla="*/ 258 w 264"/>
                  <a:gd name="T23" fmla="*/ 60 h 210"/>
                  <a:gd name="T24" fmla="*/ 234 w 264"/>
                  <a:gd name="T25" fmla="*/ 96 h 210"/>
                  <a:gd name="T26" fmla="*/ 216 w 264"/>
                  <a:gd name="T27" fmla="*/ 114 h 210"/>
                  <a:gd name="T28" fmla="*/ 168 w 264"/>
                  <a:gd name="T29" fmla="*/ 150 h 210"/>
                  <a:gd name="T30" fmla="*/ 126 w 264"/>
                  <a:gd name="T31" fmla="*/ 186 h 210"/>
                  <a:gd name="T32" fmla="*/ 78 w 264"/>
                  <a:gd name="T33" fmla="*/ 210 h 210"/>
                  <a:gd name="T34" fmla="*/ 0 w 264"/>
                  <a:gd name="T35" fmla="*/ 174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64" h="210">
                    <a:moveTo>
                      <a:pt x="0" y="174"/>
                    </a:moveTo>
                    <a:lnTo>
                      <a:pt x="30" y="114"/>
                    </a:lnTo>
                    <a:lnTo>
                      <a:pt x="96" y="48"/>
                    </a:lnTo>
                    <a:lnTo>
                      <a:pt x="120" y="30"/>
                    </a:lnTo>
                    <a:lnTo>
                      <a:pt x="138" y="24"/>
                    </a:lnTo>
                    <a:lnTo>
                      <a:pt x="150" y="12"/>
                    </a:lnTo>
                    <a:lnTo>
                      <a:pt x="198" y="0"/>
                    </a:lnTo>
                    <a:lnTo>
                      <a:pt x="234" y="0"/>
                    </a:lnTo>
                    <a:lnTo>
                      <a:pt x="258" y="12"/>
                    </a:lnTo>
                    <a:lnTo>
                      <a:pt x="264" y="24"/>
                    </a:lnTo>
                    <a:lnTo>
                      <a:pt x="264" y="48"/>
                    </a:lnTo>
                    <a:lnTo>
                      <a:pt x="258" y="60"/>
                    </a:lnTo>
                    <a:lnTo>
                      <a:pt x="234" y="96"/>
                    </a:lnTo>
                    <a:lnTo>
                      <a:pt x="216" y="114"/>
                    </a:lnTo>
                    <a:lnTo>
                      <a:pt x="168" y="150"/>
                    </a:lnTo>
                    <a:lnTo>
                      <a:pt x="126" y="186"/>
                    </a:lnTo>
                    <a:lnTo>
                      <a:pt x="78" y="210"/>
                    </a:lnTo>
                    <a:lnTo>
                      <a:pt x="0" y="17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90" name="Freeform 62">
                <a:extLst>
                  <a:ext uri="{FF2B5EF4-FFF2-40B4-BE49-F238E27FC236}">
                    <a16:creationId xmlns:a16="http://schemas.microsoft.com/office/drawing/2014/main" id="{9944E021-864A-4208-8DBF-BE2B880299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4" y="2681"/>
                <a:ext cx="401" cy="155"/>
              </a:xfrm>
              <a:custGeom>
                <a:avLst/>
                <a:gdLst>
                  <a:gd name="T0" fmla="*/ 0 w 401"/>
                  <a:gd name="T1" fmla="*/ 120 h 155"/>
                  <a:gd name="T2" fmla="*/ 84 w 401"/>
                  <a:gd name="T3" fmla="*/ 60 h 155"/>
                  <a:gd name="T4" fmla="*/ 131 w 401"/>
                  <a:gd name="T5" fmla="*/ 42 h 155"/>
                  <a:gd name="T6" fmla="*/ 173 w 401"/>
                  <a:gd name="T7" fmla="*/ 24 h 155"/>
                  <a:gd name="T8" fmla="*/ 209 w 401"/>
                  <a:gd name="T9" fmla="*/ 12 h 155"/>
                  <a:gd name="T10" fmla="*/ 257 w 401"/>
                  <a:gd name="T11" fmla="*/ 6 h 155"/>
                  <a:gd name="T12" fmla="*/ 287 w 401"/>
                  <a:gd name="T13" fmla="*/ 0 h 155"/>
                  <a:gd name="T14" fmla="*/ 347 w 401"/>
                  <a:gd name="T15" fmla="*/ 0 h 155"/>
                  <a:gd name="T16" fmla="*/ 371 w 401"/>
                  <a:gd name="T17" fmla="*/ 6 h 155"/>
                  <a:gd name="T18" fmla="*/ 389 w 401"/>
                  <a:gd name="T19" fmla="*/ 18 h 155"/>
                  <a:gd name="T20" fmla="*/ 395 w 401"/>
                  <a:gd name="T21" fmla="*/ 24 h 155"/>
                  <a:gd name="T22" fmla="*/ 401 w 401"/>
                  <a:gd name="T23" fmla="*/ 42 h 155"/>
                  <a:gd name="T24" fmla="*/ 395 w 401"/>
                  <a:gd name="T25" fmla="*/ 60 h 155"/>
                  <a:gd name="T26" fmla="*/ 371 w 401"/>
                  <a:gd name="T27" fmla="*/ 84 h 155"/>
                  <a:gd name="T28" fmla="*/ 329 w 401"/>
                  <a:gd name="T29" fmla="*/ 102 h 155"/>
                  <a:gd name="T30" fmla="*/ 287 w 401"/>
                  <a:gd name="T31" fmla="*/ 114 h 155"/>
                  <a:gd name="T32" fmla="*/ 233 w 401"/>
                  <a:gd name="T33" fmla="*/ 137 h 155"/>
                  <a:gd name="T34" fmla="*/ 155 w 401"/>
                  <a:gd name="T35" fmla="*/ 155 h 155"/>
                  <a:gd name="T36" fmla="*/ 0 w 401"/>
                  <a:gd name="T37" fmla="*/ 12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01" h="155">
                    <a:moveTo>
                      <a:pt x="0" y="120"/>
                    </a:moveTo>
                    <a:lnTo>
                      <a:pt x="84" y="60"/>
                    </a:lnTo>
                    <a:lnTo>
                      <a:pt x="131" y="42"/>
                    </a:lnTo>
                    <a:lnTo>
                      <a:pt x="173" y="24"/>
                    </a:lnTo>
                    <a:lnTo>
                      <a:pt x="209" y="12"/>
                    </a:lnTo>
                    <a:lnTo>
                      <a:pt x="257" y="6"/>
                    </a:lnTo>
                    <a:lnTo>
                      <a:pt x="287" y="0"/>
                    </a:lnTo>
                    <a:lnTo>
                      <a:pt x="347" y="0"/>
                    </a:lnTo>
                    <a:lnTo>
                      <a:pt x="371" y="6"/>
                    </a:lnTo>
                    <a:lnTo>
                      <a:pt x="389" y="18"/>
                    </a:lnTo>
                    <a:lnTo>
                      <a:pt x="395" y="24"/>
                    </a:lnTo>
                    <a:lnTo>
                      <a:pt x="401" y="42"/>
                    </a:lnTo>
                    <a:lnTo>
                      <a:pt x="395" y="60"/>
                    </a:lnTo>
                    <a:lnTo>
                      <a:pt x="371" y="84"/>
                    </a:lnTo>
                    <a:lnTo>
                      <a:pt x="329" y="102"/>
                    </a:lnTo>
                    <a:lnTo>
                      <a:pt x="287" y="114"/>
                    </a:lnTo>
                    <a:lnTo>
                      <a:pt x="233" y="137"/>
                    </a:lnTo>
                    <a:lnTo>
                      <a:pt x="155" y="155"/>
                    </a:lnTo>
                    <a:lnTo>
                      <a:pt x="0" y="120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91" name="Freeform 63">
                <a:extLst>
                  <a:ext uri="{FF2B5EF4-FFF2-40B4-BE49-F238E27FC236}">
                    <a16:creationId xmlns:a16="http://schemas.microsoft.com/office/drawing/2014/main" id="{6F2D9770-9F6C-4FD1-92E3-F74F5990BD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22" y="2795"/>
                <a:ext cx="431" cy="167"/>
              </a:xfrm>
              <a:custGeom>
                <a:avLst/>
                <a:gdLst>
                  <a:gd name="T0" fmla="*/ 0 w 431"/>
                  <a:gd name="T1" fmla="*/ 113 h 167"/>
                  <a:gd name="T2" fmla="*/ 48 w 431"/>
                  <a:gd name="T3" fmla="*/ 77 h 167"/>
                  <a:gd name="T4" fmla="*/ 78 w 431"/>
                  <a:gd name="T5" fmla="*/ 53 h 167"/>
                  <a:gd name="T6" fmla="*/ 108 w 431"/>
                  <a:gd name="T7" fmla="*/ 41 h 167"/>
                  <a:gd name="T8" fmla="*/ 132 w 431"/>
                  <a:gd name="T9" fmla="*/ 29 h 167"/>
                  <a:gd name="T10" fmla="*/ 162 w 431"/>
                  <a:gd name="T11" fmla="*/ 17 h 167"/>
                  <a:gd name="T12" fmla="*/ 222 w 431"/>
                  <a:gd name="T13" fmla="*/ 6 h 167"/>
                  <a:gd name="T14" fmla="*/ 246 w 431"/>
                  <a:gd name="T15" fmla="*/ 0 h 167"/>
                  <a:gd name="T16" fmla="*/ 318 w 431"/>
                  <a:gd name="T17" fmla="*/ 0 h 167"/>
                  <a:gd name="T18" fmla="*/ 359 w 431"/>
                  <a:gd name="T19" fmla="*/ 6 h 167"/>
                  <a:gd name="T20" fmla="*/ 407 w 431"/>
                  <a:gd name="T21" fmla="*/ 17 h 167"/>
                  <a:gd name="T22" fmla="*/ 431 w 431"/>
                  <a:gd name="T23" fmla="*/ 53 h 167"/>
                  <a:gd name="T24" fmla="*/ 431 w 431"/>
                  <a:gd name="T25" fmla="*/ 83 h 167"/>
                  <a:gd name="T26" fmla="*/ 419 w 431"/>
                  <a:gd name="T27" fmla="*/ 107 h 167"/>
                  <a:gd name="T28" fmla="*/ 401 w 431"/>
                  <a:gd name="T29" fmla="*/ 119 h 167"/>
                  <a:gd name="T30" fmla="*/ 383 w 431"/>
                  <a:gd name="T31" fmla="*/ 125 h 167"/>
                  <a:gd name="T32" fmla="*/ 353 w 431"/>
                  <a:gd name="T33" fmla="*/ 131 h 167"/>
                  <a:gd name="T34" fmla="*/ 96 w 431"/>
                  <a:gd name="T35" fmla="*/ 167 h 167"/>
                  <a:gd name="T36" fmla="*/ 0 w 431"/>
                  <a:gd name="T37" fmla="*/ 113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31" h="167">
                    <a:moveTo>
                      <a:pt x="0" y="113"/>
                    </a:moveTo>
                    <a:lnTo>
                      <a:pt x="48" y="77"/>
                    </a:lnTo>
                    <a:lnTo>
                      <a:pt x="78" y="53"/>
                    </a:lnTo>
                    <a:lnTo>
                      <a:pt x="108" y="41"/>
                    </a:lnTo>
                    <a:lnTo>
                      <a:pt x="132" y="29"/>
                    </a:lnTo>
                    <a:lnTo>
                      <a:pt x="162" y="17"/>
                    </a:lnTo>
                    <a:lnTo>
                      <a:pt x="222" y="6"/>
                    </a:lnTo>
                    <a:lnTo>
                      <a:pt x="246" y="0"/>
                    </a:lnTo>
                    <a:lnTo>
                      <a:pt x="318" y="0"/>
                    </a:lnTo>
                    <a:lnTo>
                      <a:pt x="359" y="6"/>
                    </a:lnTo>
                    <a:lnTo>
                      <a:pt x="407" y="17"/>
                    </a:lnTo>
                    <a:lnTo>
                      <a:pt x="431" y="53"/>
                    </a:lnTo>
                    <a:lnTo>
                      <a:pt x="431" y="83"/>
                    </a:lnTo>
                    <a:lnTo>
                      <a:pt x="419" y="107"/>
                    </a:lnTo>
                    <a:lnTo>
                      <a:pt x="401" y="119"/>
                    </a:lnTo>
                    <a:lnTo>
                      <a:pt x="383" y="125"/>
                    </a:lnTo>
                    <a:lnTo>
                      <a:pt x="353" y="131"/>
                    </a:lnTo>
                    <a:lnTo>
                      <a:pt x="96" y="167"/>
                    </a:lnTo>
                    <a:lnTo>
                      <a:pt x="0" y="113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92" name="Freeform 64">
                <a:extLst>
                  <a:ext uri="{FF2B5EF4-FFF2-40B4-BE49-F238E27FC236}">
                    <a16:creationId xmlns:a16="http://schemas.microsoft.com/office/drawing/2014/main" id="{16DDE3CC-F8B9-433E-9CD6-304A25FC0E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2" y="2872"/>
                <a:ext cx="462" cy="180"/>
              </a:xfrm>
              <a:custGeom>
                <a:avLst/>
                <a:gdLst>
                  <a:gd name="T0" fmla="*/ 0 w 462"/>
                  <a:gd name="T1" fmla="*/ 96 h 180"/>
                  <a:gd name="T2" fmla="*/ 78 w 462"/>
                  <a:gd name="T3" fmla="*/ 42 h 180"/>
                  <a:gd name="T4" fmla="*/ 102 w 462"/>
                  <a:gd name="T5" fmla="*/ 24 h 180"/>
                  <a:gd name="T6" fmla="*/ 198 w 462"/>
                  <a:gd name="T7" fmla="*/ 0 h 180"/>
                  <a:gd name="T8" fmla="*/ 276 w 462"/>
                  <a:gd name="T9" fmla="*/ 0 h 180"/>
                  <a:gd name="T10" fmla="*/ 312 w 462"/>
                  <a:gd name="T11" fmla="*/ 6 h 180"/>
                  <a:gd name="T12" fmla="*/ 342 w 462"/>
                  <a:gd name="T13" fmla="*/ 18 h 180"/>
                  <a:gd name="T14" fmla="*/ 396 w 462"/>
                  <a:gd name="T15" fmla="*/ 42 h 180"/>
                  <a:gd name="T16" fmla="*/ 414 w 462"/>
                  <a:gd name="T17" fmla="*/ 54 h 180"/>
                  <a:gd name="T18" fmla="*/ 438 w 462"/>
                  <a:gd name="T19" fmla="*/ 72 h 180"/>
                  <a:gd name="T20" fmla="*/ 450 w 462"/>
                  <a:gd name="T21" fmla="*/ 90 h 180"/>
                  <a:gd name="T22" fmla="*/ 456 w 462"/>
                  <a:gd name="T23" fmla="*/ 102 h 180"/>
                  <a:gd name="T24" fmla="*/ 462 w 462"/>
                  <a:gd name="T25" fmla="*/ 120 h 180"/>
                  <a:gd name="T26" fmla="*/ 462 w 462"/>
                  <a:gd name="T27" fmla="*/ 138 h 180"/>
                  <a:gd name="T28" fmla="*/ 456 w 462"/>
                  <a:gd name="T29" fmla="*/ 150 h 180"/>
                  <a:gd name="T30" fmla="*/ 444 w 462"/>
                  <a:gd name="T31" fmla="*/ 156 h 180"/>
                  <a:gd name="T32" fmla="*/ 426 w 462"/>
                  <a:gd name="T33" fmla="*/ 162 h 180"/>
                  <a:gd name="T34" fmla="*/ 408 w 462"/>
                  <a:gd name="T35" fmla="*/ 162 h 180"/>
                  <a:gd name="T36" fmla="*/ 84 w 462"/>
                  <a:gd name="T37" fmla="*/ 180 h 180"/>
                  <a:gd name="T38" fmla="*/ 0 w 462"/>
                  <a:gd name="T39" fmla="*/ 96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62" h="180">
                    <a:moveTo>
                      <a:pt x="0" y="96"/>
                    </a:moveTo>
                    <a:lnTo>
                      <a:pt x="78" y="42"/>
                    </a:lnTo>
                    <a:lnTo>
                      <a:pt x="102" y="24"/>
                    </a:lnTo>
                    <a:lnTo>
                      <a:pt x="198" y="0"/>
                    </a:lnTo>
                    <a:lnTo>
                      <a:pt x="276" y="0"/>
                    </a:lnTo>
                    <a:lnTo>
                      <a:pt x="312" y="6"/>
                    </a:lnTo>
                    <a:lnTo>
                      <a:pt x="342" y="18"/>
                    </a:lnTo>
                    <a:lnTo>
                      <a:pt x="396" y="42"/>
                    </a:lnTo>
                    <a:lnTo>
                      <a:pt x="414" y="54"/>
                    </a:lnTo>
                    <a:lnTo>
                      <a:pt x="438" y="72"/>
                    </a:lnTo>
                    <a:lnTo>
                      <a:pt x="450" y="90"/>
                    </a:lnTo>
                    <a:lnTo>
                      <a:pt x="456" y="102"/>
                    </a:lnTo>
                    <a:lnTo>
                      <a:pt x="462" y="120"/>
                    </a:lnTo>
                    <a:lnTo>
                      <a:pt x="462" y="138"/>
                    </a:lnTo>
                    <a:lnTo>
                      <a:pt x="456" y="150"/>
                    </a:lnTo>
                    <a:lnTo>
                      <a:pt x="444" y="156"/>
                    </a:lnTo>
                    <a:lnTo>
                      <a:pt x="426" y="162"/>
                    </a:lnTo>
                    <a:lnTo>
                      <a:pt x="408" y="162"/>
                    </a:lnTo>
                    <a:lnTo>
                      <a:pt x="84" y="180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93" name="Freeform 65">
                <a:extLst>
                  <a:ext uri="{FF2B5EF4-FFF2-40B4-BE49-F238E27FC236}">
                    <a16:creationId xmlns:a16="http://schemas.microsoft.com/office/drawing/2014/main" id="{F714B8B7-D652-41CE-8834-DC6D421BB4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0" y="2902"/>
                <a:ext cx="306" cy="66"/>
              </a:xfrm>
              <a:custGeom>
                <a:avLst/>
                <a:gdLst>
                  <a:gd name="T0" fmla="*/ 30 w 306"/>
                  <a:gd name="T1" fmla="*/ 54 h 66"/>
                  <a:gd name="T2" fmla="*/ 12 w 306"/>
                  <a:gd name="T3" fmla="*/ 66 h 66"/>
                  <a:gd name="T4" fmla="*/ 0 w 306"/>
                  <a:gd name="T5" fmla="*/ 66 h 66"/>
                  <a:gd name="T6" fmla="*/ 0 w 306"/>
                  <a:gd name="T7" fmla="*/ 48 h 66"/>
                  <a:gd name="T8" fmla="*/ 24 w 306"/>
                  <a:gd name="T9" fmla="*/ 30 h 66"/>
                  <a:gd name="T10" fmla="*/ 48 w 306"/>
                  <a:gd name="T11" fmla="*/ 24 h 66"/>
                  <a:gd name="T12" fmla="*/ 72 w 306"/>
                  <a:gd name="T13" fmla="*/ 12 h 66"/>
                  <a:gd name="T14" fmla="*/ 132 w 306"/>
                  <a:gd name="T15" fmla="*/ 0 h 66"/>
                  <a:gd name="T16" fmla="*/ 162 w 306"/>
                  <a:gd name="T17" fmla="*/ 0 h 66"/>
                  <a:gd name="T18" fmla="*/ 186 w 306"/>
                  <a:gd name="T19" fmla="*/ 6 h 66"/>
                  <a:gd name="T20" fmla="*/ 210 w 306"/>
                  <a:gd name="T21" fmla="*/ 6 h 66"/>
                  <a:gd name="T22" fmla="*/ 234 w 306"/>
                  <a:gd name="T23" fmla="*/ 18 h 66"/>
                  <a:gd name="T24" fmla="*/ 264 w 306"/>
                  <a:gd name="T25" fmla="*/ 30 h 66"/>
                  <a:gd name="T26" fmla="*/ 306 w 306"/>
                  <a:gd name="T27" fmla="*/ 6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06" h="66">
                    <a:moveTo>
                      <a:pt x="30" y="54"/>
                    </a:moveTo>
                    <a:lnTo>
                      <a:pt x="12" y="66"/>
                    </a:lnTo>
                    <a:lnTo>
                      <a:pt x="0" y="66"/>
                    </a:lnTo>
                    <a:lnTo>
                      <a:pt x="0" y="48"/>
                    </a:lnTo>
                    <a:lnTo>
                      <a:pt x="24" y="30"/>
                    </a:lnTo>
                    <a:lnTo>
                      <a:pt x="48" y="24"/>
                    </a:lnTo>
                    <a:lnTo>
                      <a:pt x="72" y="12"/>
                    </a:lnTo>
                    <a:lnTo>
                      <a:pt x="132" y="0"/>
                    </a:lnTo>
                    <a:lnTo>
                      <a:pt x="162" y="0"/>
                    </a:lnTo>
                    <a:lnTo>
                      <a:pt x="186" y="6"/>
                    </a:lnTo>
                    <a:lnTo>
                      <a:pt x="210" y="6"/>
                    </a:lnTo>
                    <a:lnTo>
                      <a:pt x="234" y="18"/>
                    </a:lnTo>
                    <a:lnTo>
                      <a:pt x="264" y="30"/>
                    </a:lnTo>
                    <a:lnTo>
                      <a:pt x="306" y="6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94" name="Freeform 66">
                <a:extLst>
                  <a:ext uri="{FF2B5EF4-FFF2-40B4-BE49-F238E27FC236}">
                    <a16:creationId xmlns:a16="http://schemas.microsoft.com/office/drawing/2014/main" id="{B73BDDE0-C230-4912-92A6-A992F14066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00" y="2836"/>
                <a:ext cx="299" cy="60"/>
              </a:xfrm>
              <a:custGeom>
                <a:avLst/>
                <a:gdLst>
                  <a:gd name="T0" fmla="*/ 0 w 299"/>
                  <a:gd name="T1" fmla="*/ 60 h 60"/>
                  <a:gd name="T2" fmla="*/ 96 w 299"/>
                  <a:gd name="T3" fmla="*/ 18 h 60"/>
                  <a:gd name="T4" fmla="*/ 138 w 299"/>
                  <a:gd name="T5" fmla="*/ 6 h 60"/>
                  <a:gd name="T6" fmla="*/ 174 w 299"/>
                  <a:gd name="T7" fmla="*/ 0 h 60"/>
                  <a:gd name="T8" fmla="*/ 228 w 299"/>
                  <a:gd name="T9" fmla="*/ 0 h 60"/>
                  <a:gd name="T10" fmla="*/ 252 w 299"/>
                  <a:gd name="T11" fmla="*/ 6 h 60"/>
                  <a:gd name="T12" fmla="*/ 269 w 299"/>
                  <a:gd name="T13" fmla="*/ 12 h 60"/>
                  <a:gd name="T14" fmla="*/ 287 w 299"/>
                  <a:gd name="T15" fmla="*/ 24 h 60"/>
                  <a:gd name="T16" fmla="*/ 299 w 299"/>
                  <a:gd name="T17" fmla="*/ 36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9" h="60">
                    <a:moveTo>
                      <a:pt x="0" y="60"/>
                    </a:moveTo>
                    <a:lnTo>
                      <a:pt x="96" y="18"/>
                    </a:lnTo>
                    <a:lnTo>
                      <a:pt x="138" y="6"/>
                    </a:lnTo>
                    <a:lnTo>
                      <a:pt x="174" y="0"/>
                    </a:lnTo>
                    <a:lnTo>
                      <a:pt x="228" y="0"/>
                    </a:lnTo>
                    <a:lnTo>
                      <a:pt x="252" y="6"/>
                    </a:lnTo>
                    <a:lnTo>
                      <a:pt x="269" y="12"/>
                    </a:lnTo>
                    <a:lnTo>
                      <a:pt x="287" y="24"/>
                    </a:lnTo>
                    <a:lnTo>
                      <a:pt x="299" y="36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95" name="Freeform 67">
                <a:extLst>
                  <a:ext uri="{FF2B5EF4-FFF2-40B4-BE49-F238E27FC236}">
                    <a16:creationId xmlns:a16="http://schemas.microsoft.com/office/drawing/2014/main" id="{723B8663-F6CA-4272-9DBF-60831B0EA3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81" y="2729"/>
                <a:ext cx="228" cy="54"/>
              </a:xfrm>
              <a:custGeom>
                <a:avLst/>
                <a:gdLst>
                  <a:gd name="T0" fmla="*/ 0 w 228"/>
                  <a:gd name="T1" fmla="*/ 54 h 54"/>
                  <a:gd name="T2" fmla="*/ 18 w 228"/>
                  <a:gd name="T3" fmla="*/ 42 h 54"/>
                  <a:gd name="T4" fmla="*/ 108 w 228"/>
                  <a:gd name="T5" fmla="*/ 6 h 54"/>
                  <a:gd name="T6" fmla="*/ 138 w 228"/>
                  <a:gd name="T7" fmla="*/ 6 h 54"/>
                  <a:gd name="T8" fmla="*/ 174 w 228"/>
                  <a:gd name="T9" fmla="*/ 0 h 54"/>
                  <a:gd name="T10" fmla="*/ 204 w 228"/>
                  <a:gd name="T11" fmla="*/ 0 h 54"/>
                  <a:gd name="T12" fmla="*/ 228 w 228"/>
                  <a:gd name="T13" fmla="*/ 6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8" h="54">
                    <a:moveTo>
                      <a:pt x="0" y="54"/>
                    </a:moveTo>
                    <a:lnTo>
                      <a:pt x="18" y="42"/>
                    </a:lnTo>
                    <a:lnTo>
                      <a:pt x="108" y="6"/>
                    </a:lnTo>
                    <a:lnTo>
                      <a:pt x="138" y="6"/>
                    </a:lnTo>
                    <a:lnTo>
                      <a:pt x="174" y="0"/>
                    </a:lnTo>
                    <a:lnTo>
                      <a:pt x="204" y="0"/>
                    </a:lnTo>
                    <a:lnTo>
                      <a:pt x="228" y="6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96" name="Freeform 68">
                <a:extLst>
                  <a:ext uri="{FF2B5EF4-FFF2-40B4-BE49-F238E27FC236}">
                    <a16:creationId xmlns:a16="http://schemas.microsoft.com/office/drawing/2014/main" id="{65318F25-7731-4BCC-9863-9EDFF2A1A7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67" y="2561"/>
                <a:ext cx="180" cy="96"/>
              </a:xfrm>
              <a:custGeom>
                <a:avLst/>
                <a:gdLst>
                  <a:gd name="T0" fmla="*/ 0 w 180"/>
                  <a:gd name="T1" fmla="*/ 96 h 96"/>
                  <a:gd name="T2" fmla="*/ 60 w 180"/>
                  <a:gd name="T3" fmla="*/ 36 h 96"/>
                  <a:gd name="T4" fmla="*/ 78 w 180"/>
                  <a:gd name="T5" fmla="*/ 24 h 96"/>
                  <a:gd name="T6" fmla="*/ 102 w 180"/>
                  <a:gd name="T7" fmla="*/ 12 h 96"/>
                  <a:gd name="T8" fmla="*/ 150 w 180"/>
                  <a:gd name="T9" fmla="*/ 0 h 96"/>
                  <a:gd name="T10" fmla="*/ 180 w 180"/>
                  <a:gd name="T11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" h="96">
                    <a:moveTo>
                      <a:pt x="0" y="96"/>
                    </a:moveTo>
                    <a:lnTo>
                      <a:pt x="60" y="36"/>
                    </a:lnTo>
                    <a:lnTo>
                      <a:pt x="78" y="24"/>
                    </a:lnTo>
                    <a:lnTo>
                      <a:pt x="102" y="12"/>
                    </a:lnTo>
                    <a:lnTo>
                      <a:pt x="150" y="0"/>
                    </a:lnTo>
                    <a:lnTo>
                      <a:pt x="18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97" name="Freeform 69">
                <a:extLst>
                  <a:ext uri="{FF2B5EF4-FFF2-40B4-BE49-F238E27FC236}">
                    <a16:creationId xmlns:a16="http://schemas.microsoft.com/office/drawing/2014/main" id="{DB5F776A-785C-494C-B5CB-A40C6F2E60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1" y="2405"/>
                <a:ext cx="138" cy="120"/>
              </a:xfrm>
              <a:custGeom>
                <a:avLst/>
                <a:gdLst>
                  <a:gd name="T0" fmla="*/ 0 w 138"/>
                  <a:gd name="T1" fmla="*/ 120 h 120"/>
                  <a:gd name="T2" fmla="*/ 24 w 138"/>
                  <a:gd name="T3" fmla="*/ 78 h 120"/>
                  <a:gd name="T4" fmla="*/ 42 w 138"/>
                  <a:gd name="T5" fmla="*/ 60 h 120"/>
                  <a:gd name="T6" fmla="*/ 54 w 138"/>
                  <a:gd name="T7" fmla="*/ 42 h 120"/>
                  <a:gd name="T8" fmla="*/ 78 w 138"/>
                  <a:gd name="T9" fmla="*/ 24 h 120"/>
                  <a:gd name="T10" fmla="*/ 114 w 138"/>
                  <a:gd name="T11" fmla="*/ 0 h 120"/>
                  <a:gd name="T12" fmla="*/ 138 w 138"/>
                  <a:gd name="T13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8" h="120">
                    <a:moveTo>
                      <a:pt x="0" y="120"/>
                    </a:moveTo>
                    <a:lnTo>
                      <a:pt x="24" y="78"/>
                    </a:lnTo>
                    <a:lnTo>
                      <a:pt x="42" y="60"/>
                    </a:lnTo>
                    <a:lnTo>
                      <a:pt x="54" y="42"/>
                    </a:lnTo>
                    <a:lnTo>
                      <a:pt x="78" y="24"/>
                    </a:lnTo>
                    <a:lnTo>
                      <a:pt x="114" y="0"/>
                    </a:lnTo>
                    <a:lnTo>
                      <a:pt x="138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98" name="Freeform 70">
                <a:extLst>
                  <a:ext uri="{FF2B5EF4-FFF2-40B4-BE49-F238E27FC236}">
                    <a16:creationId xmlns:a16="http://schemas.microsoft.com/office/drawing/2014/main" id="{840C5867-7ECF-4404-944C-06F62F4C1D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8" y="2352"/>
                <a:ext cx="1372" cy="748"/>
              </a:xfrm>
              <a:custGeom>
                <a:avLst/>
                <a:gdLst>
                  <a:gd name="T0" fmla="*/ 155 w 1372"/>
                  <a:gd name="T1" fmla="*/ 0 h 748"/>
                  <a:gd name="T2" fmla="*/ 90 w 1372"/>
                  <a:gd name="T3" fmla="*/ 23 h 748"/>
                  <a:gd name="T4" fmla="*/ 36 w 1372"/>
                  <a:gd name="T5" fmla="*/ 65 h 748"/>
                  <a:gd name="T6" fmla="*/ 12 w 1372"/>
                  <a:gd name="T7" fmla="*/ 107 h 748"/>
                  <a:gd name="T8" fmla="*/ 12 w 1372"/>
                  <a:gd name="T9" fmla="*/ 227 h 748"/>
                  <a:gd name="T10" fmla="*/ 42 w 1372"/>
                  <a:gd name="T11" fmla="*/ 275 h 748"/>
                  <a:gd name="T12" fmla="*/ 161 w 1372"/>
                  <a:gd name="T13" fmla="*/ 419 h 748"/>
                  <a:gd name="T14" fmla="*/ 203 w 1372"/>
                  <a:gd name="T15" fmla="*/ 472 h 748"/>
                  <a:gd name="T16" fmla="*/ 293 w 1372"/>
                  <a:gd name="T17" fmla="*/ 520 h 748"/>
                  <a:gd name="T18" fmla="*/ 425 w 1372"/>
                  <a:gd name="T19" fmla="*/ 598 h 748"/>
                  <a:gd name="T20" fmla="*/ 461 w 1372"/>
                  <a:gd name="T21" fmla="*/ 622 h 748"/>
                  <a:gd name="T22" fmla="*/ 533 w 1372"/>
                  <a:gd name="T23" fmla="*/ 628 h 748"/>
                  <a:gd name="T24" fmla="*/ 629 w 1372"/>
                  <a:gd name="T25" fmla="*/ 682 h 748"/>
                  <a:gd name="T26" fmla="*/ 845 w 1372"/>
                  <a:gd name="T27" fmla="*/ 694 h 748"/>
                  <a:gd name="T28" fmla="*/ 893 w 1372"/>
                  <a:gd name="T29" fmla="*/ 706 h 748"/>
                  <a:gd name="T30" fmla="*/ 971 w 1372"/>
                  <a:gd name="T31" fmla="*/ 742 h 748"/>
                  <a:gd name="T32" fmla="*/ 1013 w 1372"/>
                  <a:gd name="T33" fmla="*/ 748 h 748"/>
                  <a:gd name="T34" fmla="*/ 1126 w 1372"/>
                  <a:gd name="T35" fmla="*/ 712 h 748"/>
                  <a:gd name="T36" fmla="*/ 1240 w 1372"/>
                  <a:gd name="T37" fmla="*/ 724 h 748"/>
                  <a:gd name="T38" fmla="*/ 1366 w 1372"/>
                  <a:gd name="T39" fmla="*/ 742 h 748"/>
                  <a:gd name="T40" fmla="*/ 1372 w 1372"/>
                  <a:gd name="T41" fmla="*/ 706 h 748"/>
                  <a:gd name="T42" fmla="*/ 1210 w 1372"/>
                  <a:gd name="T43" fmla="*/ 556 h 748"/>
                  <a:gd name="T44" fmla="*/ 1162 w 1372"/>
                  <a:gd name="T45" fmla="*/ 532 h 748"/>
                  <a:gd name="T46" fmla="*/ 1078 w 1372"/>
                  <a:gd name="T47" fmla="*/ 520 h 748"/>
                  <a:gd name="T48" fmla="*/ 1007 w 1372"/>
                  <a:gd name="T49" fmla="*/ 604 h 748"/>
                  <a:gd name="T50" fmla="*/ 983 w 1372"/>
                  <a:gd name="T51" fmla="*/ 622 h 748"/>
                  <a:gd name="T52" fmla="*/ 935 w 1372"/>
                  <a:gd name="T53" fmla="*/ 616 h 748"/>
                  <a:gd name="T54" fmla="*/ 779 w 1372"/>
                  <a:gd name="T55" fmla="*/ 508 h 748"/>
                  <a:gd name="T56" fmla="*/ 725 w 1372"/>
                  <a:gd name="T57" fmla="*/ 514 h 748"/>
                  <a:gd name="T58" fmla="*/ 695 w 1372"/>
                  <a:gd name="T59" fmla="*/ 550 h 748"/>
                  <a:gd name="T60" fmla="*/ 659 w 1372"/>
                  <a:gd name="T61" fmla="*/ 562 h 748"/>
                  <a:gd name="T62" fmla="*/ 593 w 1372"/>
                  <a:gd name="T63" fmla="*/ 472 h 748"/>
                  <a:gd name="T64" fmla="*/ 569 w 1372"/>
                  <a:gd name="T65" fmla="*/ 443 h 748"/>
                  <a:gd name="T66" fmla="*/ 539 w 1372"/>
                  <a:gd name="T67" fmla="*/ 431 h 748"/>
                  <a:gd name="T68" fmla="*/ 521 w 1372"/>
                  <a:gd name="T69" fmla="*/ 431 h 748"/>
                  <a:gd name="T70" fmla="*/ 503 w 1372"/>
                  <a:gd name="T71" fmla="*/ 437 h 748"/>
                  <a:gd name="T72" fmla="*/ 467 w 1372"/>
                  <a:gd name="T73" fmla="*/ 466 h 748"/>
                  <a:gd name="T74" fmla="*/ 449 w 1372"/>
                  <a:gd name="T75" fmla="*/ 460 h 748"/>
                  <a:gd name="T76" fmla="*/ 371 w 1372"/>
                  <a:gd name="T77" fmla="*/ 353 h 748"/>
                  <a:gd name="T78" fmla="*/ 335 w 1372"/>
                  <a:gd name="T79" fmla="*/ 341 h 748"/>
                  <a:gd name="T80" fmla="*/ 305 w 1372"/>
                  <a:gd name="T81" fmla="*/ 341 h 748"/>
                  <a:gd name="T82" fmla="*/ 263 w 1372"/>
                  <a:gd name="T83" fmla="*/ 371 h 748"/>
                  <a:gd name="T84" fmla="*/ 215 w 1372"/>
                  <a:gd name="T85" fmla="*/ 341 h 748"/>
                  <a:gd name="T86" fmla="*/ 197 w 1372"/>
                  <a:gd name="T87" fmla="*/ 311 h 748"/>
                  <a:gd name="T88" fmla="*/ 203 w 1372"/>
                  <a:gd name="T89" fmla="*/ 227 h 748"/>
                  <a:gd name="T90" fmla="*/ 209 w 1372"/>
                  <a:gd name="T91" fmla="*/ 197 h 748"/>
                  <a:gd name="T92" fmla="*/ 191 w 1372"/>
                  <a:gd name="T93" fmla="*/ 179 h 748"/>
                  <a:gd name="T94" fmla="*/ 173 w 1372"/>
                  <a:gd name="T95" fmla="*/ 137 h 748"/>
                  <a:gd name="T96" fmla="*/ 191 w 1372"/>
                  <a:gd name="T97" fmla="*/ 95 h 748"/>
                  <a:gd name="T98" fmla="*/ 203 w 1372"/>
                  <a:gd name="T99" fmla="*/ 47 h 748"/>
                  <a:gd name="T100" fmla="*/ 197 w 1372"/>
                  <a:gd name="T101" fmla="*/ 18 h 748"/>
                  <a:gd name="T102" fmla="*/ 173 w 1372"/>
                  <a:gd name="T103" fmla="*/ 6 h 7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372" h="748">
                    <a:moveTo>
                      <a:pt x="173" y="6"/>
                    </a:moveTo>
                    <a:lnTo>
                      <a:pt x="155" y="0"/>
                    </a:lnTo>
                    <a:lnTo>
                      <a:pt x="108" y="12"/>
                    </a:lnTo>
                    <a:lnTo>
                      <a:pt x="90" y="23"/>
                    </a:lnTo>
                    <a:lnTo>
                      <a:pt x="66" y="35"/>
                    </a:lnTo>
                    <a:lnTo>
                      <a:pt x="36" y="65"/>
                    </a:lnTo>
                    <a:lnTo>
                      <a:pt x="24" y="83"/>
                    </a:lnTo>
                    <a:lnTo>
                      <a:pt x="12" y="107"/>
                    </a:lnTo>
                    <a:lnTo>
                      <a:pt x="0" y="167"/>
                    </a:lnTo>
                    <a:lnTo>
                      <a:pt x="12" y="227"/>
                    </a:lnTo>
                    <a:lnTo>
                      <a:pt x="24" y="251"/>
                    </a:lnTo>
                    <a:lnTo>
                      <a:pt x="42" y="275"/>
                    </a:lnTo>
                    <a:lnTo>
                      <a:pt x="119" y="329"/>
                    </a:lnTo>
                    <a:lnTo>
                      <a:pt x="161" y="419"/>
                    </a:lnTo>
                    <a:lnTo>
                      <a:pt x="179" y="449"/>
                    </a:lnTo>
                    <a:lnTo>
                      <a:pt x="203" y="472"/>
                    </a:lnTo>
                    <a:lnTo>
                      <a:pt x="233" y="496"/>
                    </a:lnTo>
                    <a:lnTo>
                      <a:pt x="293" y="520"/>
                    </a:lnTo>
                    <a:lnTo>
                      <a:pt x="383" y="544"/>
                    </a:lnTo>
                    <a:lnTo>
                      <a:pt x="425" y="598"/>
                    </a:lnTo>
                    <a:lnTo>
                      <a:pt x="443" y="616"/>
                    </a:lnTo>
                    <a:lnTo>
                      <a:pt x="461" y="622"/>
                    </a:lnTo>
                    <a:lnTo>
                      <a:pt x="515" y="622"/>
                    </a:lnTo>
                    <a:lnTo>
                      <a:pt x="533" y="628"/>
                    </a:lnTo>
                    <a:lnTo>
                      <a:pt x="617" y="670"/>
                    </a:lnTo>
                    <a:lnTo>
                      <a:pt x="629" y="682"/>
                    </a:lnTo>
                    <a:lnTo>
                      <a:pt x="689" y="694"/>
                    </a:lnTo>
                    <a:lnTo>
                      <a:pt x="845" y="694"/>
                    </a:lnTo>
                    <a:lnTo>
                      <a:pt x="863" y="700"/>
                    </a:lnTo>
                    <a:lnTo>
                      <a:pt x="893" y="706"/>
                    </a:lnTo>
                    <a:lnTo>
                      <a:pt x="911" y="712"/>
                    </a:lnTo>
                    <a:lnTo>
                      <a:pt x="971" y="742"/>
                    </a:lnTo>
                    <a:lnTo>
                      <a:pt x="989" y="748"/>
                    </a:lnTo>
                    <a:lnTo>
                      <a:pt x="1013" y="748"/>
                    </a:lnTo>
                    <a:lnTo>
                      <a:pt x="1030" y="742"/>
                    </a:lnTo>
                    <a:lnTo>
                      <a:pt x="1126" y="712"/>
                    </a:lnTo>
                    <a:lnTo>
                      <a:pt x="1174" y="718"/>
                    </a:lnTo>
                    <a:lnTo>
                      <a:pt x="1240" y="724"/>
                    </a:lnTo>
                    <a:lnTo>
                      <a:pt x="1318" y="742"/>
                    </a:lnTo>
                    <a:lnTo>
                      <a:pt x="1366" y="742"/>
                    </a:lnTo>
                    <a:lnTo>
                      <a:pt x="1372" y="736"/>
                    </a:lnTo>
                    <a:lnTo>
                      <a:pt x="1372" y="706"/>
                    </a:lnTo>
                    <a:lnTo>
                      <a:pt x="1240" y="574"/>
                    </a:lnTo>
                    <a:lnTo>
                      <a:pt x="1210" y="556"/>
                    </a:lnTo>
                    <a:lnTo>
                      <a:pt x="1186" y="538"/>
                    </a:lnTo>
                    <a:lnTo>
                      <a:pt x="1162" y="532"/>
                    </a:lnTo>
                    <a:lnTo>
                      <a:pt x="1144" y="520"/>
                    </a:lnTo>
                    <a:lnTo>
                      <a:pt x="1078" y="520"/>
                    </a:lnTo>
                    <a:lnTo>
                      <a:pt x="1054" y="532"/>
                    </a:lnTo>
                    <a:lnTo>
                      <a:pt x="1007" y="604"/>
                    </a:lnTo>
                    <a:lnTo>
                      <a:pt x="995" y="616"/>
                    </a:lnTo>
                    <a:lnTo>
                      <a:pt x="983" y="622"/>
                    </a:lnTo>
                    <a:lnTo>
                      <a:pt x="947" y="622"/>
                    </a:lnTo>
                    <a:lnTo>
                      <a:pt x="935" y="616"/>
                    </a:lnTo>
                    <a:lnTo>
                      <a:pt x="797" y="520"/>
                    </a:lnTo>
                    <a:lnTo>
                      <a:pt x="779" y="508"/>
                    </a:lnTo>
                    <a:lnTo>
                      <a:pt x="737" y="508"/>
                    </a:lnTo>
                    <a:lnTo>
                      <a:pt x="725" y="514"/>
                    </a:lnTo>
                    <a:lnTo>
                      <a:pt x="713" y="526"/>
                    </a:lnTo>
                    <a:lnTo>
                      <a:pt x="695" y="550"/>
                    </a:lnTo>
                    <a:lnTo>
                      <a:pt x="677" y="562"/>
                    </a:lnTo>
                    <a:lnTo>
                      <a:pt x="659" y="562"/>
                    </a:lnTo>
                    <a:lnTo>
                      <a:pt x="629" y="532"/>
                    </a:lnTo>
                    <a:lnTo>
                      <a:pt x="593" y="472"/>
                    </a:lnTo>
                    <a:lnTo>
                      <a:pt x="581" y="454"/>
                    </a:lnTo>
                    <a:lnTo>
                      <a:pt x="569" y="443"/>
                    </a:lnTo>
                    <a:lnTo>
                      <a:pt x="551" y="431"/>
                    </a:lnTo>
                    <a:lnTo>
                      <a:pt x="539" y="431"/>
                    </a:lnTo>
                    <a:lnTo>
                      <a:pt x="533" y="425"/>
                    </a:lnTo>
                    <a:lnTo>
                      <a:pt x="521" y="431"/>
                    </a:lnTo>
                    <a:lnTo>
                      <a:pt x="515" y="431"/>
                    </a:lnTo>
                    <a:lnTo>
                      <a:pt x="503" y="437"/>
                    </a:lnTo>
                    <a:lnTo>
                      <a:pt x="479" y="460"/>
                    </a:lnTo>
                    <a:lnTo>
                      <a:pt x="467" y="466"/>
                    </a:lnTo>
                    <a:lnTo>
                      <a:pt x="455" y="466"/>
                    </a:lnTo>
                    <a:lnTo>
                      <a:pt x="449" y="460"/>
                    </a:lnTo>
                    <a:lnTo>
                      <a:pt x="383" y="365"/>
                    </a:lnTo>
                    <a:lnTo>
                      <a:pt x="371" y="353"/>
                    </a:lnTo>
                    <a:lnTo>
                      <a:pt x="347" y="341"/>
                    </a:lnTo>
                    <a:lnTo>
                      <a:pt x="335" y="341"/>
                    </a:lnTo>
                    <a:lnTo>
                      <a:pt x="317" y="335"/>
                    </a:lnTo>
                    <a:lnTo>
                      <a:pt x="305" y="341"/>
                    </a:lnTo>
                    <a:lnTo>
                      <a:pt x="287" y="347"/>
                    </a:lnTo>
                    <a:lnTo>
                      <a:pt x="263" y="371"/>
                    </a:lnTo>
                    <a:lnTo>
                      <a:pt x="239" y="359"/>
                    </a:lnTo>
                    <a:lnTo>
                      <a:pt x="215" y="341"/>
                    </a:lnTo>
                    <a:lnTo>
                      <a:pt x="203" y="329"/>
                    </a:lnTo>
                    <a:lnTo>
                      <a:pt x="197" y="311"/>
                    </a:lnTo>
                    <a:lnTo>
                      <a:pt x="197" y="281"/>
                    </a:lnTo>
                    <a:lnTo>
                      <a:pt x="203" y="227"/>
                    </a:lnTo>
                    <a:lnTo>
                      <a:pt x="209" y="215"/>
                    </a:lnTo>
                    <a:lnTo>
                      <a:pt x="209" y="197"/>
                    </a:lnTo>
                    <a:lnTo>
                      <a:pt x="203" y="185"/>
                    </a:lnTo>
                    <a:lnTo>
                      <a:pt x="191" y="179"/>
                    </a:lnTo>
                    <a:lnTo>
                      <a:pt x="143" y="173"/>
                    </a:lnTo>
                    <a:lnTo>
                      <a:pt x="173" y="137"/>
                    </a:lnTo>
                    <a:lnTo>
                      <a:pt x="185" y="119"/>
                    </a:lnTo>
                    <a:lnTo>
                      <a:pt x="191" y="95"/>
                    </a:lnTo>
                    <a:lnTo>
                      <a:pt x="197" y="65"/>
                    </a:lnTo>
                    <a:lnTo>
                      <a:pt x="203" y="47"/>
                    </a:lnTo>
                    <a:lnTo>
                      <a:pt x="203" y="29"/>
                    </a:lnTo>
                    <a:lnTo>
                      <a:pt x="197" y="18"/>
                    </a:lnTo>
                    <a:lnTo>
                      <a:pt x="185" y="6"/>
                    </a:lnTo>
                    <a:lnTo>
                      <a:pt x="173" y="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99" name="Freeform 71">
                <a:extLst>
                  <a:ext uri="{FF2B5EF4-FFF2-40B4-BE49-F238E27FC236}">
                    <a16:creationId xmlns:a16="http://schemas.microsoft.com/office/drawing/2014/main" id="{DD9A1255-A48D-44AB-9905-F7B7C10876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4" y="2393"/>
                <a:ext cx="143" cy="210"/>
              </a:xfrm>
              <a:custGeom>
                <a:avLst/>
                <a:gdLst>
                  <a:gd name="T0" fmla="*/ 143 w 143"/>
                  <a:gd name="T1" fmla="*/ 0 h 210"/>
                  <a:gd name="T2" fmla="*/ 101 w 143"/>
                  <a:gd name="T3" fmla="*/ 6 h 210"/>
                  <a:gd name="T4" fmla="*/ 72 w 143"/>
                  <a:gd name="T5" fmla="*/ 12 h 210"/>
                  <a:gd name="T6" fmla="*/ 36 w 143"/>
                  <a:gd name="T7" fmla="*/ 36 h 210"/>
                  <a:gd name="T8" fmla="*/ 18 w 143"/>
                  <a:gd name="T9" fmla="*/ 60 h 210"/>
                  <a:gd name="T10" fmla="*/ 6 w 143"/>
                  <a:gd name="T11" fmla="*/ 96 h 210"/>
                  <a:gd name="T12" fmla="*/ 0 w 143"/>
                  <a:gd name="T13" fmla="*/ 126 h 210"/>
                  <a:gd name="T14" fmla="*/ 6 w 143"/>
                  <a:gd name="T15" fmla="*/ 156 h 210"/>
                  <a:gd name="T16" fmla="*/ 12 w 143"/>
                  <a:gd name="T17" fmla="*/ 180 h 210"/>
                  <a:gd name="T18" fmla="*/ 24 w 143"/>
                  <a:gd name="T19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3" h="210">
                    <a:moveTo>
                      <a:pt x="143" y="0"/>
                    </a:moveTo>
                    <a:lnTo>
                      <a:pt x="101" y="6"/>
                    </a:lnTo>
                    <a:lnTo>
                      <a:pt x="72" y="12"/>
                    </a:lnTo>
                    <a:lnTo>
                      <a:pt x="36" y="36"/>
                    </a:lnTo>
                    <a:lnTo>
                      <a:pt x="18" y="60"/>
                    </a:lnTo>
                    <a:lnTo>
                      <a:pt x="6" y="96"/>
                    </a:lnTo>
                    <a:lnTo>
                      <a:pt x="0" y="126"/>
                    </a:lnTo>
                    <a:lnTo>
                      <a:pt x="6" y="156"/>
                    </a:lnTo>
                    <a:lnTo>
                      <a:pt x="12" y="180"/>
                    </a:lnTo>
                    <a:lnTo>
                      <a:pt x="24" y="21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00" name="Freeform 72">
                <a:extLst>
                  <a:ext uri="{FF2B5EF4-FFF2-40B4-BE49-F238E27FC236}">
                    <a16:creationId xmlns:a16="http://schemas.microsoft.com/office/drawing/2014/main" id="{E9BE5682-753A-4768-9120-11A645F8AC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1" y="2579"/>
                <a:ext cx="6" cy="108"/>
              </a:xfrm>
              <a:custGeom>
                <a:avLst/>
                <a:gdLst>
                  <a:gd name="T0" fmla="*/ 6 w 6"/>
                  <a:gd name="T1" fmla="*/ 108 h 108"/>
                  <a:gd name="T2" fmla="*/ 0 w 6"/>
                  <a:gd name="T3" fmla="*/ 84 h 108"/>
                  <a:gd name="T4" fmla="*/ 0 w 6"/>
                  <a:gd name="T5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108">
                    <a:moveTo>
                      <a:pt x="6" y="108"/>
                    </a:moveTo>
                    <a:lnTo>
                      <a:pt x="0" y="84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01" name="Freeform 73">
                <a:extLst>
                  <a:ext uri="{FF2B5EF4-FFF2-40B4-BE49-F238E27FC236}">
                    <a16:creationId xmlns:a16="http://schemas.microsoft.com/office/drawing/2014/main" id="{01534348-087B-4B77-BEEF-7D9D54EC1A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5" y="2663"/>
                <a:ext cx="102" cy="215"/>
              </a:xfrm>
              <a:custGeom>
                <a:avLst/>
                <a:gdLst>
                  <a:gd name="T0" fmla="*/ 0 w 102"/>
                  <a:gd name="T1" fmla="*/ 0 h 215"/>
                  <a:gd name="T2" fmla="*/ 6 w 102"/>
                  <a:gd name="T3" fmla="*/ 48 h 215"/>
                  <a:gd name="T4" fmla="*/ 12 w 102"/>
                  <a:gd name="T5" fmla="*/ 84 h 215"/>
                  <a:gd name="T6" fmla="*/ 42 w 102"/>
                  <a:gd name="T7" fmla="*/ 143 h 215"/>
                  <a:gd name="T8" fmla="*/ 78 w 102"/>
                  <a:gd name="T9" fmla="*/ 191 h 215"/>
                  <a:gd name="T10" fmla="*/ 102 w 102"/>
                  <a:gd name="T11" fmla="*/ 21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" h="215">
                    <a:moveTo>
                      <a:pt x="0" y="0"/>
                    </a:moveTo>
                    <a:lnTo>
                      <a:pt x="6" y="48"/>
                    </a:lnTo>
                    <a:lnTo>
                      <a:pt x="12" y="84"/>
                    </a:lnTo>
                    <a:lnTo>
                      <a:pt x="42" y="143"/>
                    </a:lnTo>
                    <a:lnTo>
                      <a:pt x="78" y="191"/>
                    </a:lnTo>
                    <a:lnTo>
                      <a:pt x="102" y="215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02" name="Freeform 74">
                <a:extLst>
                  <a:ext uri="{FF2B5EF4-FFF2-40B4-BE49-F238E27FC236}">
                    <a16:creationId xmlns:a16="http://schemas.microsoft.com/office/drawing/2014/main" id="{6C56E508-E2E2-4664-9A08-904CCC4713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7" y="2729"/>
                <a:ext cx="84" cy="167"/>
              </a:xfrm>
              <a:custGeom>
                <a:avLst/>
                <a:gdLst>
                  <a:gd name="T0" fmla="*/ 84 w 84"/>
                  <a:gd name="T1" fmla="*/ 167 h 167"/>
                  <a:gd name="T2" fmla="*/ 48 w 84"/>
                  <a:gd name="T3" fmla="*/ 83 h 167"/>
                  <a:gd name="T4" fmla="*/ 30 w 84"/>
                  <a:gd name="T5" fmla="*/ 24 h 167"/>
                  <a:gd name="T6" fmla="*/ 24 w 84"/>
                  <a:gd name="T7" fmla="*/ 12 h 167"/>
                  <a:gd name="T8" fmla="*/ 12 w 84"/>
                  <a:gd name="T9" fmla="*/ 0 h 167"/>
                  <a:gd name="T10" fmla="*/ 0 w 84"/>
                  <a:gd name="T11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4" h="167">
                    <a:moveTo>
                      <a:pt x="84" y="167"/>
                    </a:moveTo>
                    <a:lnTo>
                      <a:pt x="48" y="83"/>
                    </a:lnTo>
                    <a:lnTo>
                      <a:pt x="30" y="24"/>
                    </a:lnTo>
                    <a:lnTo>
                      <a:pt x="24" y="12"/>
                    </a:lnTo>
                    <a:lnTo>
                      <a:pt x="12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03" name="Freeform 75">
                <a:extLst>
                  <a:ext uri="{FF2B5EF4-FFF2-40B4-BE49-F238E27FC236}">
                    <a16:creationId xmlns:a16="http://schemas.microsoft.com/office/drawing/2014/main" id="{C6BE1566-955E-4A00-998C-1549F34404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7" y="2830"/>
                <a:ext cx="114" cy="162"/>
              </a:xfrm>
              <a:custGeom>
                <a:avLst/>
                <a:gdLst>
                  <a:gd name="T0" fmla="*/ 114 w 114"/>
                  <a:gd name="T1" fmla="*/ 162 h 162"/>
                  <a:gd name="T2" fmla="*/ 96 w 114"/>
                  <a:gd name="T3" fmla="*/ 138 h 162"/>
                  <a:gd name="T4" fmla="*/ 54 w 114"/>
                  <a:gd name="T5" fmla="*/ 42 h 162"/>
                  <a:gd name="T6" fmla="*/ 42 w 114"/>
                  <a:gd name="T7" fmla="*/ 18 h 162"/>
                  <a:gd name="T8" fmla="*/ 24 w 114"/>
                  <a:gd name="T9" fmla="*/ 0 h 162"/>
                  <a:gd name="T10" fmla="*/ 0 w 114"/>
                  <a:gd name="T1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4" h="162">
                    <a:moveTo>
                      <a:pt x="114" y="162"/>
                    </a:moveTo>
                    <a:lnTo>
                      <a:pt x="96" y="138"/>
                    </a:lnTo>
                    <a:lnTo>
                      <a:pt x="54" y="42"/>
                    </a:lnTo>
                    <a:lnTo>
                      <a:pt x="42" y="18"/>
                    </a:lnTo>
                    <a:lnTo>
                      <a:pt x="24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04" name="Freeform 76">
                <a:extLst>
                  <a:ext uri="{FF2B5EF4-FFF2-40B4-BE49-F238E27FC236}">
                    <a16:creationId xmlns:a16="http://schemas.microsoft.com/office/drawing/2014/main" id="{E2831C31-2B83-4BDE-97B8-C98DDC72A6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9" y="2908"/>
                <a:ext cx="198" cy="144"/>
              </a:xfrm>
              <a:custGeom>
                <a:avLst/>
                <a:gdLst>
                  <a:gd name="T0" fmla="*/ 0 w 198"/>
                  <a:gd name="T1" fmla="*/ 6 h 144"/>
                  <a:gd name="T2" fmla="*/ 12 w 198"/>
                  <a:gd name="T3" fmla="*/ 0 h 144"/>
                  <a:gd name="T4" fmla="*/ 42 w 198"/>
                  <a:gd name="T5" fmla="*/ 0 h 144"/>
                  <a:gd name="T6" fmla="*/ 72 w 198"/>
                  <a:gd name="T7" fmla="*/ 18 h 144"/>
                  <a:gd name="T8" fmla="*/ 102 w 198"/>
                  <a:gd name="T9" fmla="*/ 42 h 144"/>
                  <a:gd name="T10" fmla="*/ 198 w 198"/>
                  <a:gd name="T11" fmla="*/ 144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8" h="144">
                    <a:moveTo>
                      <a:pt x="0" y="6"/>
                    </a:moveTo>
                    <a:lnTo>
                      <a:pt x="12" y="0"/>
                    </a:lnTo>
                    <a:lnTo>
                      <a:pt x="42" y="0"/>
                    </a:lnTo>
                    <a:lnTo>
                      <a:pt x="72" y="18"/>
                    </a:lnTo>
                    <a:lnTo>
                      <a:pt x="102" y="42"/>
                    </a:lnTo>
                    <a:lnTo>
                      <a:pt x="198" y="14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05" name="Freeform 77">
                <a:extLst>
                  <a:ext uri="{FF2B5EF4-FFF2-40B4-BE49-F238E27FC236}">
                    <a16:creationId xmlns:a16="http://schemas.microsoft.com/office/drawing/2014/main" id="{257DCC96-F805-4A24-BEFE-0FD0232DAE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0" y="2914"/>
                <a:ext cx="240" cy="150"/>
              </a:xfrm>
              <a:custGeom>
                <a:avLst/>
                <a:gdLst>
                  <a:gd name="T0" fmla="*/ 0 w 240"/>
                  <a:gd name="T1" fmla="*/ 12 h 150"/>
                  <a:gd name="T2" fmla="*/ 18 w 240"/>
                  <a:gd name="T3" fmla="*/ 0 h 150"/>
                  <a:gd name="T4" fmla="*/ 48 w 240"/>
                  <a:gd name="T5" fmla="*/ 0 h 150"/>
                  <a:gd name="T6" fmla="*/ 84 w 240"/>
                  <a:gd name="T7" fmla="*/ 12 h 150"/>
                  <a:gd name="T8" fmla="*/ 108 w 240"/>
                  <a:gd name="T9" fmla="*/ 24 h 150"/>
                  <a:gd name="T10" fmla="*/ 162 w 240"/>
                  <a:gd name="T11" fmla="*/ 60 h 150"/>
                  <a:gd name="T12" fmla="*/ 192 w 240"/>
                  <a:gd name="T13" fmla="*/ 84 h 150"/>
                  <a:gd name="T14" fmla="*/ 216 w 240"/>
                  <a:gd name="T15" fmla="*/ 108 h 150"/>
                  <a:gd name="T16" fmla="*/ 228 w 240"/>
                  <a:gd name="T17" fmla="*/ 126 h 150"/>
                  <a:gd name="T18" fmla="*/ 240 w 240"/>
                  <a:gd name="T19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40" h="150">
                    <a:moveTo>
                      <a:pt x="0" y="12"/>
                    </a:moveTo>
                    <a:lnTo>
                      <a:pt x="18" y="0"/>
                    </a:lnTo>
                    <a:lnTo>
                      <a:pt x="48" y="0"/>
                    </a:lnTo>
                    <a:lnTo>
                      <a:pt x="84" y="12"/>
                    </a:lnTo>
                    <a:lnTo>
                      <a:pt x="108" y="24"/>
                    </a:lnTo>
                    <a:lnTo>
                      <a:pt x="162" y="60"/>
                    </a:lnTo>
                    <a:lnTo>
                      <a:pt x="192" y="84"/>
                    </a:lnTo>
                    <a:lnTo>
                      <a:pt x="216" y="108"/>
                    </a:lnTo>
                    <a:lnTo>
                      <a:pt x="228" y="126"/>
                    </a:lnTo>
                    <a:lnTo>
                      <a:pt x="240" y="15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06" name="Freeform 78">
                <a:extLst>
                  <a:ext uri="{FF2B5EF4-FFF2-40B4-BE49-F238E27FC236}">
                    <a16:creationId xmlns:a16="http://schemas.microsoft.com/office/drawing/2014/main" id="{235D46E8-9E9F-432D-9E1A-EF72BF5365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5" y="2693"/>
                <a:ext cx="168" cy="84"/>
              </a:xfrm>
              <a:custGeom>
                <a:avLst/>
                <a:gdLst>
                  <a:gd name="T0" fmla="*/ 24 w 168"/>
                  <a:gd name="T1" fmla="*/ 18 h 84"/>
                  <a:gd name="T2" fmla="*/ 36 w 168"/>
                  <a:gd name="T3" fmla="*/ 12 h 84"/>
                  <a:gd name="T4" fmla="*/ 102 w 168"/>
                  <a:gd name="T5" fmla="*/ 12 h 84"/>
                  <a:gd name="T6" fmla="*/ 132 w 168"/>
                  <a:gd name="T7" fmla="*/ 0 h 84"/>
                  <a:gd name="T8" fmla="*/ 168 w 168"/>
                  <a:gd name="T9" fmla="*/ 0 h 84"/>
                  <a:gd name="T10" fmla="*/ 168 w 168"/>
                  <a:gd name="T11" fmla="*/ 18 h 84"/>
                  <a:gd name="T12" fmla="*/ 120 w 168"/>
                  <a:gd name="T13" fmla="*/ 42 h 84"/>
                  <a:gd name="T14" fmla="*/ 108 w 168"/>
                  <a:gd name="T15" fmla="*/ 54 h 84"/>
                  <a:gd name="T16" fmla="*/ 90 w 168"/>
                  <a:gd name="T17" fmla="*/ 66 h 84"/>
                  <a:gd name="T18" fmla="*/ 78 w 168"/>
                  <a:gd name="T19" fmla="*/ 72 h 84"/>
                  <a:gd name="T20" fmla="*/ 48 w 168"/>
                  <a:gd name="T21" fmla="*/ 72 h 84"/>
                  <a:gd name="T22" fmla="*/ 24 w 168"/>
                  <a:gd name="T23" fmla="*/ 84 h 84"/>
                  <a:gd name="T24" fmla="*/ 12 w 168"/>
                  <a:gd name="T25" fmla="*/ 84 h 84"/>
                  <a:gd name="T26" fmla="*/ 6 w 168"/>
                  <a:gd name="T27" fmla="*/ 78 h 84"/>
                  <a:gd name="T28" fmla="*/ 30 w 168"/>
                  <a:gd name="T29" fmla="*/ 66 h 84"/>
                  <a:gd name="T30" fmla="*/ 54 w 168"/>
                  <a:gd name="T31" fmla="*/ 42 h 84"/>
                  <a:gd name="T32" fmla="*/ 84 w 168"/>
                  <a:gd name="T33" fmla="*/ 30 h 84"/>
                  <a:gd name="T34" fmla="*/ 54 w 168"/>
                  <a:gd name="T35" fmla="*/ 30 h 84"/>
                  <a:gd name="T36" fmla="*/ 36 w 168"/>
                  <a:gd name="T37" fmla="*/ 36 h 84"/>
                  <a:gd name="T38" fmla="*/ 12 w 168"/>
                  <a:gd name="T39" fmla="*/ 42 h 84"/>
                  <a:gd name="T40" fmla="*/ 0 w 168"/>
                  <a:gd name="T41" fmla="*/ 42 h 84"/>
                  <a:gd name="T42" fmla="*/ 6 w 168"/>
                  <a:gd name="T43" fmla="*/ 36 h 84"/>
                  <a:gd name="T44" fmla="*/ 24 w 168"/>
                  <a:gd name="T45" fmla="*/ 18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68" h="84">
                    <a:moveTo>
                      <a:pt x="24" y="18"/>
                    </a:moveTo>
                    <a:lnTo>
                      <a:pt x="36" y="12"/>
                    </a:lnTo>
                    <a:lnTo>
                      <a:pt x="102" y="12"/>
                    </a:lnTo>
                    <a:lnTo>
                      <a:pt x="132" y="0"/>
                    </a:lnTo>
                    <a:lnTo>
                      <a:pt x="168" y="0"/>
                    </a:lnTo>
                    <a:lnTo>
                      <a:pt x="168" y="18"/>
                    </a:lnTo>
                    <a:lnTo>
                      <a:pt x="120" y="42"/>
                    </a:lnTo>
                    <a:lnTo>
                      <a:pt x="108" y="54"/>
                    </a:lnTo>
                    <a:lnTo>
                      <a:pt x="90" y="66"/>
                    </a:lnTo>
                    <a:lnTo>
                      <a:pt x="78" y="72"/>
                    </a:lnTo>
                    <a:lnTo>
                      <a:pt x="48" y="72"/>
                    </a:lnTo>
                    <a:lnTo>
                      <a:pt x="24" y="84"/>
                    </a:lnTo>
                    <a:lnTo>
                      <a:pt x="12" y="84"/>
                    </a:lnTo>
                    <a:lnTo>
                      <a:pt x="6" y="78"/>
                    </a:lnTo>
                    <a:lnTo>
                      <a:pt x="30" y="66"/>
                    </a:lnTo>
                    <a:lnTo>
                      <a:pt x="54" y="42"/>
                    </a:lnTo>
                    <a:lnTo>
                      <a:pt x="84" y="30"/>
                    </a:lnTo>
                    <a:lnTo>
                      <a:pt x="54" y="30"/>
                    </a:lnTo>
                    <a:lnTo>
                      <a:pt x="36" y="36"/>
                    </a:lnTo>
                    <a:lnTo>
                      <a:pt x="12" y="42"/>
                    </a:lnTo>
                    <a:lnTo>
                      <a:pt x="0" y="42"/>
                    </a:lnTo>
                    <a:lnTo>
                      <a:pt x="6" y="36"/>
                    </a:lnTo>
                    <a:lnTo>
                      <a:pt x="24" y="18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07" name="Freeform 79">
                <a:extLst>
                  <a:ext uri="{FF2B5EF4-FFF2-40B4-BE49-F238E27FC236}">
                    <a16:creationId xmlns:a16="http://schemas.microsoft.com/office/drawing/2014/main" id="{7284A9B7-215C-43C1-A246-CF13E41088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7" y="2753"/>
                <a:ext cx="180" cy="53"/>
              </a:xfrm>
              <a:custGeom>
                <a:avLst/>
                <a:gdLst>
                  <a:gd name="T0" fmla="*/ 120 w 180"/>
                  <a:gd name="T1" fmla="*/ 0 h 53"/>
                  <a:gd name="T2" fmla="*/ 96 w 180"/>
                  <a:gd name="T3" fmla="*/ 0 h 53"/>
                  <a:gd name="T4" fmla="*/ 66 w 180"/>
                  <a:gd name="T5" fmla="*/ 12 h 53"/>
                  <a:gd name="T6" fmla="*/ 42 w 180"/>
                  <a:gd name="T7" fmla="*/ 24 h 53"/>
                  <a:gd name="T8" fmla="*/ 24 w 180"/>
                  <a:gd name="T9" fmla="*/ 36 h 53"/>
                  <a:gd name="T10" fmla="*/ 0 w 180"/>
                  <a:gd name="T11" fmla="*/ 53 h 53"/>
                  <a:gd name="T12" fmla="*/ 36 w 180"/>
                  <a:gd name="T13" fmla="*/ 42 h 53"/>
                  <a:gd name="T14" fmla="*/ 66 w 180"/>
                  <a:gd name="T15" fmla="*/ 36 h 53"/>
                  <a:gd name="T16" fmla="*/ 90 w 180"/>
                  <a:gd name="T17" fmla="*/ 36 h 53"/>
                  <a:gd name="T18" fmla="*/ 108 w 180"/>
                  <a:gd name="T19" fmla="*/ 42 h 53"/>
                  <a:gd name="T20" fmla="*/ 132 w 180"/>
                  <a:gd name="T21" fmla="*/ 36 h 53"/>
                  <a:gd name="T22" fmla="*/ 150 w 180"/>
                  <a:gd name="T23" fmla="*/ 24 h 53"/>
                  <a:gd name="T24" fmla="*/ 180 w 180"/>
                  <a:gd name="T25" fmla="*/ 12 h 53"/>
                  <a:gd name="T26" fmla="*/ 120 w 180"/>
                  <a:gd name="T27" fmla="*/ 0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80" h="53">
                    <a:moveTo>
                      <a:pt x="120" y="0"/>
                    </a:moveTo>
                    <a:lnTo>
                      <a:pt x="96" y="0"/>
                    </a:lnTo>
                    <a:lnTo>
                      <a:pt x="66" y="12"/>
                    </a:lnTo>
                    <a:lnTo>
                      <a:pt x="42" y="24"/>
                    </a:lnTo>
                    <a:lnTo>
                      <a:pt x="24" y="36"/>
                    </a:lnTo>
                    <a:lnTo>
                      <a:pt x="0" y="53"/>
                    </a:lnTo>
                    <a:lnTo>
                      <a:pt x="36" y="42"/>
                    </a:lnTo>
                    <a:lnTo>
                      <a:pt x="66" y="36"/>
                    </a:lnTo>
                    <a:lnTo>
                      <a:pt x="90" y="36"/>
                    </a:lnTo>
                    <a:lnTo>
                      <a:pt x="108" y="42"/>
                    </a:lnTo>
                    <a:lnTo>
                      <a:pt x="132" y="36"/>
                    </a:lnTo>
                    <a:lnTo>
                      <a:pt x="150" y="24"/>
                    </a:lnTo>
                    <a:lnTo>
                      <a:pt x="180" y="12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08" name="Freeform 80">
                <a:extLst>
                  <a:ext uri="{FF2B5EF4-FFF2-40B4-BE49-F238E27FC236}">
                    <a16:creationId xmlns:a16="http://schemas.microsoft.com/office/drawing/2014/main" id="{67C4E4C5-254B-4120-AD7C-7E57C035F1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1" y="2818"/>
                <a:ext cx="210" cy="48"/>
              </a:xfrm>
              <a:custGeom>
                <a:avLst/>
                <a:gdLst>
                  <a:gd name="T0" fmla="*/ 36 w 210"/>
                  <a:gd name="T1" fmla="*/ 18 h 48"/>
                  <a:gd name="T2" fmla="*/ 48 w 210"/>
                  <a:gd name="T3" fmla="*/ 12 h 48"/>
                  <a:gd name="T4" fmla="*/ 66 w 210"/>
                  <a:gd name="T5" fmla="*/ 6 h 48"/>
                  <a:gd name="T6" fmla="*/ 120 w 210"/>
                  <a:gd name="T7" fmla="*/ 6 h 48"/>
                  <a:gd name="T8" fmla="*/ 132 w 210"/>
                  <a:gd name="T9" fmla="*/ 0 h 48"/>
                  <a:gd name="T10" fmla="*/ 210 w 210"/>
                  <a:gd name="T11" fmla="*/ 0 h 48"/>
                  <a:gd name="T12" fmla="*/ 156 w 210"/>
                  <a:gd name="T13" fmla="*/ 36 h 48"/>
                  <a:gd name="T14" fmla="*/ 144 w 210"/>
                  <a:gd name="T15" fmla="*/ 42 h 48"/>
                  <a:gd name="T16" fmla="*/ 114 w 210"/>
                  <a:gd name="T17" fmla="*/ 48 h 48"/>
                  <a:gd name="T18" fmla="*/ 102 w 210"/>
                  <a:gd name="T19" fmla="*/ 48 h 48"/>
                  <a:gd name="T20" fmla="*/ 126 w 210"/>
                  <a:gd name="T21" fmla="*/ 36 h 48"/>
                  <a:gd name="T22" fmla="*/ 144 w 210"/>
                  <a:gd name="T23" fmla="*/ 30 h 48"/>
                  <a:gd name="T24" fmla="*/ 120 w 210"/>
                  <a:gd name="T25" fmla="*/ 24 h 48"/>
                  <a:gd name="T26" fmla="*/ 102 w 210"/>
                  <a:gd name="T27" fmla="*/ 24 h 48"/>
                  <a:gd name="T28" fmla="*/ 84 w 210"/>
                  <a:gd name="T29" fmla="*/ 30 h 48"/>
                  <a:gd name="T30" fmla="*/ 72 w 210"/>
                  <a:gd name="T31" fmla="*/ 36 h 48"/>
                  <a:gd name="T32" fmla="*/ 0 w 210"/>
                  <a:gd name="T33" fmla="*/ 30 h 48"/>
                  <a:gd name="T34" fmla="*/ 36 w 210"/>
                  <a:gd name="T3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10" h="48">
                    <a:moveTo>
                      <a:pt x="36" y="18"/>
                    </a:moveTo>
                    <a:lnTo>
                      <a:pt x="48" y="12"/>
                    </a:lnTo>
                    <a:lnTo>
                      <a:pt x="66" y="6"/>
                    </a:lnTo>
                    <a:lnTo>
                      <a:pt x="120" y="6"/>
                    </a:lnTo>
                    <a:lnTo>
                      <a:pt x="132" y="0"/>
                    </a:lnTo>
                    <a:lnTo>
                      <a:pt x="210" y="0"/>
                    </a:lnTo>
                    <a:lnTo>
                      <a:pt x="156" y="36"/>
                    </a:lnTo>
                    <a:lnTo>
                      <a:pt x="144" y="42"/>
                    </a:lnTo>
                    <a:lnTo>
                      <a:pt x="114" y="48"/>
                    </a:lnTo>
                    <a:lnTo>
                      <a:pt x="102" y="48"/>
                    </a:lnTo>
                    <a:lnTo>
                      <a:pt x="126" y="36"/>
                    </a:lnTo>
                    <a:lnTo>
                      <a:pt x="144" y="30"/>
                    </a:lnTo>
                    <a:lnTo>
                      <a:pt x="120" y="24"/>
                    </a:lnTo>
                    <a:lnTo>
                      <a:pt x="102" y="24"/>
                    </a:lnTo>
                    <a:lnTo>
                      <a:pt x="84" y="30"/>
                    </a:lnTo>
                    <a:lnTo>
                      <a:pt x="72" y="36"/>
                    </a:lnTo>
                    <a:lnTo>
                      <a:pt x="0" y="30"/>
                    </a:lnTo>
                    <a:lnTo>
                      <a:pt x="36" y="18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09" name="Freeform 81">
                <a:extLst>
                  <a:ext uri="{FF2B5EF4-FFF2-40B4-BE49-F238E27FC236}">
                    <a16:creationId xmlns:a16="http://schemas.microsoft.com/office/drawing/2014/main" id="{50D9A388-8271-40C2-8677-8B80C1527C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7" y="2441"/>
                <a:ext cx="60" cy="36"/>
              </a:xfrm>
              <a:custGeom>
                <a:avLst/>
                <a:gdLst>
                  <a:gd name="T0" fmla="*/ 54 w 60"/>
                  <a:gd name="T1" fmla="*/ 0 h 36"/>
                  <a:gd name="T2" fmla="*/ 48 w 60"/>
                  <a:gd name="T3" fmla="*/ 0 h 36"/>
                  <a:gd name="T4" fmla="*/ 36 w 60"/>
                  <a:gd name="T5" fmla="*/ 12 h 36"/>
                  <a:gd name="T6" fmla="*/ 18 w 60"/>
                  <a:gd name="T7" fmla="*/ 18 h 36"/>
                  <a:gd name="T8" fmla="*/ 0 w 60"/>
                  <a:gd name="T9" fmla="*/ 36 h 36"/>
                  <a:gd name="T10" fmla="*/ 18 w 60"/>
                  <a:gd name="T11" fmla="*/ 30 h 36"/>
                  <a:gd name="T12" fmla="*/ 30 w 60"/>
                  <a:gd name="T13" fmla="*/ 24 h 36"/>
                  <a:gd name="T14" fmla="*/ 36 w 60"/>
                  <a:gd name="T15" fmla="*/ 24 h 36"/>
                  <a:gd name="T16" fmla="*/ 60 w 60"/>
                  <a:gd name="T17" fmla="*/ 12 h 36"/>
                  <a:gd name="T18" fmla="*/ 60 w 60"/>
                  <a:gd name="T19" fmla="*/ 6 h 36"/>
                  <a:gd name="T20" fmla="*/ 54 w 60"/>
                  <a:gd name="T2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0" h="36">
                    <a:moveTo>
                      <a:pt x="54" y="0"/>
                    </a:moveTo>
                    <a:lnTo>
                      <a:pt x="48" y="0"/>
                    </a:lnTo>
                    <a:lnTo>
                      <a:pt x="36" y="12"/>
                    </a:lnTo>
                    <a:lnTo>
                      <a:pt x="18" y="18"/>
                    </a:lnTo>
                    <a:lnTo>
                      <a:pt x="0" y="36"/>
                    </a:lnTo>
                    <a:lnTo>
                      <a:pt x="18" y="30"/>
                    </a:lnTo>
                    <a:lnTo>
                      <a:pt x="30" y="24"/>
                    </a:lnTo>
                    <a:lnTo>
                      <a:pt x="36" y="24"/>
                    </a:lnTo>
                    <a:lnTo>
                      <a:pt x="60" y="12"/>
                    </a:lnTo>
                    <a:lnTo>
                      <a:pt x="60" y="6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10" name="Freeform 82">
                <a:extLst>
                  <a:ext uri="{FF2B5EF4-FFF2-40B4-BE49-F238E27FC236}">
                    <a16:creationId xmlns:a16="http://schemas.microsoft.com/office/drawing/2014/main" id="{DD872732-4939-4A86-B8B3-7B911B002E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5" y="2429"/>
                <a:ext cx="114" cy="30"/>
              </a:xfrm>
              <a:custGeom>
                <a:avLst/>
                <a:gdLst>
                  <a:gd name="T0" fmla="*/ 18 w 114"/>
                  <a:gd name="T1" fmla="*/ 18 h 30"/>
                  <a:gd name="T2" fmla="*/ 30 w 114"/>
                  <a:gd name="T3" fmla="*/ 12 h 30"/>
                  <a:gd name="T4" fmla="*/ 36 w 114"/>
                  <a:gd name="T5" fmla="*/ 6 h 30"/>
                  <a:gd name="T6" fmla="*/ 78 w 114"/>
                  <a:gd name="T7" fmla="*/ 6 h 30"/>
                  <a:gd name="T8" fmla="*/ 84 w 114"/>
                  <a:gd name="T9" fmla="*/ 0 h 30"/>
                  <a:gd name="T10" fmla="*/ 114 w 114"/>
                  <a:gd name="T11" fmla="*/ 0 h 30"/>
                  <a:gd name="T12" fmla="*/ 90 w 114"/>
                  <a:gd name="T13" fmla="*/ 6 h 30"/>
                  <a:gd name="T14" fmla="*/ 78 w 114"/>
                  <a:gd name="T15" fmla="*/ 12 h 30"/>
                  <a:gd name="T16" fmla="*/ 66 w 114"/>
                  <a:gd name="T17" fmla="*/ 24 h 30"/>
                  <a:gd name="T18" fmla="*/ 54 w 114"/>
                  <a:gd name="T19" fmla="*/ 24 h 30"/>
                  <a:gd name="T20" fmla="*/ 48 w 114"/>
                  <a:gd name="T21" fmla="*/ 18 h 30"/>
                  <a:gd name="T22" fmla="*/ 24 w 114"/>
                  <a:gd name="T23" fmla="*/ 18 h 30"/>
                  <a:gd name="T24" fmla="*/ 0 w 114"/>
                  <a:gd name="T25" fmla="*/ 30 h 30"/>
                  <a:gd name="T26" fmla="*/ 18 w 114"/>
                  <a:gd name="T27" fmla="*/ 18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4" h="30">
                    <a:moveTo>
                      <a:pt x="18" y="18"/>
                    </a:moveTo>
                    <a:lnTo>
                      <a:pt x="30" y="12"/>
                    </a:lnTo>
                    <a:lnTo>
                      <a:pt x="36" y="6"/>
                    </a:lnTo>
                    <a:lnTo>
                      <a:pt x="78" y="6"/>
                    </a:lnTo>
                    <a:lnTo>
                      <a:pt x="84" y="0"/>
                    </a:lnTo>
                    <a:lnTo>
                      <a:pt x="114" y="0"/>
                    </a:lnTo>
                    <a:lnTo>
                      <a:pt x="90" y="6"/>
                    </a:lnTo>
                    <a:lnTo>
                      <a:pt x="78" y="12"/>
                    </a:lnTo>
                    <a:lnTo>
                      <a:pt x="66" y="24"/>
                    </a:lnTo>
                    <a:lnTo>
                      <a:pt x="54" y="24"/>
                    </a:lnTo>
                    <a:lnTo>
                      <a:pt x="48" y="18"/>
                    </a:lnTo>
                    <a:lnTo>
                      <a:pt x="24" y="18"/>
                    </a:lnTo>
                    <a:lnTo>
                      <a:pt x="0" y="30"/>
                    </a:lnTo>
                    <a:lnTo>
                      <a:pt x="18" y="18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11" name="Freeform 83">
                <a:extLst>
                  <a:ext uri="{FF2B5EF4-FFF2-40B4-BE49-F238E27FC236}">
                    <a16:creationId xmlns:a16="http://schemas.microsoft.com/office/drawing/2014/main" id="{D7FFD42B-430E-48C8-828F-6464328C98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3" y="2453"/>
                <a:ext cx="138" cy="54"/>
              </a:xfrm>
              <a:custGeom>
                <a:avLst/>
                <a:gdLst>
                  <a:gd name="T0" fmla="*/ 48 w 138"/>
                  <a:gd name="T1" fmla="*/ 36 h 54"/>
                  <a:gd name="T2" fmla="*/ 60 w 138"/>
                  <a:gd name="T3" fmla="*/ 30 h 54"/>
                  <a:gd name="T4" fmla="*/ 84 w 138"/>
                  <a:gd name="T5" fmla="*/ 12 h 54"/>
                  <a:gd name="T6" fmla="*/ 96 w 138"/>
                  <a:gd name="T7" fmla="*/ 6 h 54"/>
                  <a:gd name="T8" fmla="*/ 138 w 138"/>
                  <a:gd name="T9" fmla="*/ 0 h 54"/>
                  <a:gd name="T10" fmla="*/ 108 w 138"/>
                  <a:gd name="T11" fmla="*/ 12 h 54"/>
                  <a:gd name="T12" fmla="*/ 90 w 138"/>
                  <a:gd name="T13" fmla="*/ 18 h 54"/>
                  <a:gd name="T14" fmla="*/ 84 w 138"/>
                  <a:gd name="T15" fmla="*/ 24 h 54"/>
                  <a:gd name="T16" fmla="*/ 42 w 138"/>
                  <a:gd name="T17" fmla="*/ 54 h 54"/>
                  <a:gd name="T18" fmla="*/ 36 w 138"/>
                  <a:gd name="T19" fmla="*/ 54 h 54"/>
                  <a:gd name="T20" fmla="*/ 18 w 138"/>
                  <a:gd name="T21" fmla="*/ 48 h 54"/>
                  <a:gd name="T22" fmla="*/ 0 w 138"/>
                  <a:gd name="T23" fmla="*/ 30 h 54"/>
                  <a:gd name="T24" fmla="*/ 30 w 138"/>
                  <a:gd name="T25" fmla="*/ 36 h 54"/>
                  <a:gd name="T26" fmla="*/ 48 w 138"/>
                  <a:gd name="T27" fmla="*/ 36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8" h="54">
                    <a:moveTo>
                      <a:pt x="48" y="36"/>
                    </a:moveTo>
                    <a:lnTo>
                      <a:pt x="60" y="30"/>
                    </a:lnTo>
                    <a:lnTo>
                      <a:pt x="84" y="12"/>
                    </a:lnTo>
                    <a:lnTo>
                      <a:pt x="96" y="6"/>
                    </a:lnTo>
                    <a:lnTo>
                      <a:pt x="138" y="0"/>
                    </a:lnTo>
                    <a:lnTo>
                      <a:pt x="108" y="12"/>
                    </a:lnTo>
                    <a:lnTo>
                      <a:pt x="90" y="18"/>
                    </a:lnTo>
                    <a:lnTo>
                      <a:pt x="84" y="24"/>
                    </a:lnTo>
                    <a:lnTo>
                      <a:pt x="42" y="54"/>
                    </a:lnTo>
                    <a:lnTo>
                      <a:pt x="36" y="54"/>
                    </a:lnTo>
                    <a:lnTo>
                      <a:pt x="18" y="48"/>
                    </a:lnTo>
                    <a:lnTo>
                      <a:pt x="0" y="30"/>
                    </a:lnTo>
                    <a:lnTo>
                      <a:pt x="30" y="36"/>
                    </a:lnTo>
                    <a:lnTo>
                      <a:pt x="48" y="3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12" name="Freeform 84">
                <a:extLst>
                  <a:ext uri="{FF2B5EF4-FFF2-40B4-BE49-F238E27FC236}">
                    <a16:creationId xmlns:a16="http://schemas.microsoft.com/office/drawing/2014/main" id="{B9D62E74-92F5-46F3-95EB-60A1ABBE74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1" y="2399"/>
                <a:ext cx="72" cy="24"/>
              </a:xfrm>
              <a:custGeom>
                <a:avLst/>
                <a:gdLst>
                  <a:gd name="T0" fmla="*/ 54 w 72"/>
                  <a:gd name="T1" fmla="*/ 0 h 24"/>
                  <a:gd name="T2" fmla="*/ 18 w 72"/>
                  <a:gd name="T3" fmla="*/ 18 h 24"/>
                  <a:gd name="T4" fmla="*/ 0 w 72"/>
                  <a:gd name="T5" fmla="*/ 24 h 24"/>
                  <a:gd name="T6" fmla="*/ 48 w 72"/>
                  <a:gd name="T7" fmla="*/ 24 h 24"/>
                  <a:gd name="T8" fmla="*/ 72 w 72"/>
                  <a:gd name="T9" fmla="*/ 0 h 24"/>
                  <a:gd name="T10" fmla="*/ 54 w 72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24">
                    <a:moveTo>
                      <a:pt x="54" y="0"/>
                    </a:moveTo>
                    <a:lnTo>
                      <a:pt x="18" y="18"/>
                    </a:lnTo>
                    <a:lnTo>
                      <a:pt x="0" y="24"/>
                    </a:lnTo>
                    <a:lnTo>
                      <a:pt x="48" y="24"/>
                    </a:lnTo>
                    <a:lnTo>
                      <a:pt x="72" y="0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13" name="Freeform 85">
                <a:extLst>
                  <a:ext uri="{FF2B5EF4-FFF2-40B4-BE49-F238E27FC236}">
                    <a16:creationId xmlns:a16="http://schemas.microsoft.com/office/drawing/2014/main" id="{02C69F14-3890-4AEF-961A-66B46875E0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7" y="2202"/>
                <a:ext cx="78" cy="30"/>
              </a:xfrm>
              <a:custGeom>
                <a:avLst/>
                <a:gdLst>
                  <a:gd name="T0" fmla="*/ 12 w 78"/>
                  <a:gd name="T1" fmla="*/ 18 h 30"/>
                  <a:gd name="T2" fmla="*/ 24 w 78"/>
                  <a:gd name="T3" fmla="*/ 12 h 30"/>
                  <a:gd name="T4" fmla="*/ 48 w 78"/>
                  <a:gd name="T5" fmla="*/ 12 h 30"/>
                  <a:gd name="T6" fmla="*/ 60 w 78"/>
                  <a:gd name="T7" fmla="*/ 6 h 30"/>
                  <a:gd name="T8" fmla="*/ 78 w 78"/>
                  <a:gd name="T9" fmla="*/ 0 h 30"/>
                  <a:gd name="T10" fmla="*/ 54 w 78"/>
                  <a:gd name="T11" fmla="*/ 18 h 30"/>
                  <a:gd name="T12" fmla="*/ 48 w 78"/>
                  <a:gd name="T13" fmla="*/ 24 h 30"/>
                  <a:gd name="T14" fmla="*/ 30 w 78"/>
                  <a:gd name="T15" fmla="*/ 24 h 30"/>
                  <a:gd name="T16" fmla="*/ 0 w 78"/>
                  <a:gd name="T17" fmla="*/ 30 h 30"/>
                  <a:gd name="T18" fmla="*/ 12 w 78"/>
                  <a:gd name="T19" fmla="*/ 18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8" h="30">
                    <a:moveTo>
                      <a:pt x="12" y="18"/>
                    </a:moveTo>
                    <a:lnTo>
                      <a:pt x="24" y="12"/>
                    </a:lnTo>
                    <a:lnTo>
                      <a:pt x="48" y="12"/>
                    </a:lnTo>
                    <a:lnTo>
                      <a:pt x="60" y="6"/>
                    </a:lnTo>
                    <a:lnTo>
                      <a:pt x="78" y="0"/>
                    </a:lnTo>
                    <a:lnTo>
                      <a:pt x="54" y="18"/>
                    </a:lnTo>
                    <a:lnTo>
                      <a:pt x="48" y="24"/>
                    </a:lnTo>
                    <a:lnTo>
                      <a:pt x="30" y="24"/>
                    </a:lnTo>
                    <a:lnTo>
                      <a:pt x="0" y="30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14" name="Freeform 86">
                <a:extLst>
                  <a:ext uri="{FF2B5EF4-FFF2-40B4-BE49-F238E27FC236}">
                    <a16:creationId xmlns:a16="http://schemas.microsoft.com/office/drawing/2014/main" id="{A6520303-9306-4EC0-8520-99AF798AF5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9" y="2244"/>
                <a:ext cx="66" cy="30"/>
              </a:xfrm>
              <a:custGeom>
                <a:avLst/>
                <a:gdLst>
                  <a:gd name="T0" fmla="*/ 36 w 66"/>
                  <a:gd name="T1" fmla="*/ 6 h 30"/>
                  <a:gd name="T2" fmla="*/ 30 w 66"/>
                  <a:gd name="T3" fmla="*/ 12 h 30"/>
                  <a:gd name="T4" fmla="*/ 0 w 66"/>
                  <a:gd name="T5" fmla="*/ 30 h 30"/>
                  <a:gd name="T6" fmla="*/ 30 w 66"/>
                  <a:gd name="T7" fmla="*/ 24 h 30"/>
                  <a:gd name="T8" fmla="*/ 66 w 66"/>
                  <a:gd name="T9" fmla="*/ 0 h 30"/>
                  <a:gd name="T10" fmla="*/ 36 w 66"/>
                  <a:gd name="T11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6" h="30">
                    <a:moveTo>
                      <a:pt x="36" y="6"/>
                    </a:moveTo>
                    <a:lnTo>
                      <a:pt x="30" y="12"/>
                    </a:lnTo>
                    <a:lnTo>
                      <a:pt x="0" y="30"/>
                    </a:lnTo>
                    <a:lnTo>
                      <a:pt x="30" y="24"/>
                    </a:lnTo>
                    <a:lnTo>
                      <a:pt x="66" y="0"/>
                    </a:lnTo>
                    <a:lnTo>
                      <a:pt x="36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15" name="Freeform 87">
                <a:extLst>
                  <a:ext uri="{FF2B5EF4-FFF2-40B4-BE49-F238E27FC236}">
                    <a16:creationId xmlns:a16="http://schemas.microsoft.com/office/drawing/2014/main" id="{76A95A6F-FD08-4F53-B145-3C238C4894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3" y="2214"/>
                <a:ext cx="204" cy="36"/>
              </a:xfrm>
              <a:custGeom>
                <a:avLst/>
                <a:gdLst>
                  <a:gd name="T0" fmla="*/ 60 w 204"/>
                  <a:gd name="T1" fmla="*/ 12 h 36"/>
                  <a:gd name="T2" fmla="*/ 96 w 204"/>
                  <a:gd name="T3" fmla="*/ 0 h 36"/>
                  <a:gd name="T4" fmla="*/ 132 w 204"/>
                  <a:gd name="T5" fmla="*/ 12 h 36"/>
                  <a:gd name="T6" fmla="*/ 156 w 204"/>
                  <a:gd name="T7" fmla="*/ 12 h 36"/>
                  <a:gd name="T8" fmla="*/ 204 w 204"/>
                  <a:gd name="T9" fmla="*/ 6 h 36"/>
                  <a:gd name="T10" fmla="*/ 174 w 204"/>
                  <a:gd name="T11" fmla="*/ 18 h 36"/>
                  <a:gd name="T12" fmla="*/ 138 w 204"/>
                  <a:gd name="T13" fmla="*/ 18 h 36"/>
                  <a:gd name="T14" fmla="*/ 108 w 204"/>
                  <a:gd name="T15" fmla="*/ 24 h 36"/>
                  <a:gd name="T16" fmla="*/ 90 w 204"/>
                  <a:gd name="T17" fmla="*/ 30 h 36"/>
                  <a:gd name="T18" fmla="*/ 66 w 204"/>
                  <a:gd name="T19" fmla="*/ 36 h 36"/>
                  <a:gd name="T20" fmla="*/ 0 w 204"/>
                  <a:gd name="T21" fmla="*/ 36 h 36"/>
                  <a:gd name="T22" fmla="*/ 60 w 204"/>
                  <a:gd name="T23" fmla="*/ 12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04" h="36">
                    <a:moveTo>
                      <a:pt x="60" y="12"/>
                    </a:moveTo>
                    <a:lnTo>
                      <a:pt x="96" y="0"/>
                    </a:lnTo>
                    <a:lnTo>
                      <a:pt x="132" y="12"/>
                    </a:lnTo>
                    <a:lnTo>
                      <a:pt x="156" y="12"/>
                    </a:lnTo>
                    <a:lnTo>
                      <a:pt x="204" y="6"/>
                    </a:lnTo>
                    <a:lnTo>
                      <a:pt x="174" y="18"/>
                    </a:lnTo>
                    <a:lnTo>
                      <a:pt x="138" y="18"/>
                    </a:lnTo>
                    <a:lnTo>
                      <a:pt x="108" y="24"/>
                    </a:lnTo>
                    <a:lnTo>
                      <a:pt x="90" y="30"/>
                    </a:lnTo>
                    <a:lnTo>
                      <a:pt x="66" y="36"/>
                    </a:lnTo>
                    <a:lnTo>
                      <a:pt x="0" y="36"/>
                    </a:lnTo>
                    <a:lnTo>
                      <a:pt x="60" y="12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16" name="Freeform 88">
                <a:extLst>
                  <a:ext uri="{FF2B5EF4-FFF2-40B4-BE49-F238E27FC236}">
                    <a16:creationId xmlns:a16="http://schemas.microsoft.com/office/drawing/2014/main" id="{504284B8-745F-4FAE-8D18-432F76C7CF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9" y="2274"/>
                <a:ext cx="126" cy="30"/>
              </a:xfrm>
              <a:custGeom>
                <a:avLst/>
                <a:gdLst>
                  <a:gd name="T0" fmla="*/ 24 w 126"/>
                  <a:gd name="T1" fmla="*/ 18 h 30"/>
                  <a:gd name="T2" fmla="*/ 60 w 126"/>
                  <a:gd name="T3" fmla="*/ 6 h 30"/>
                  <a:gd name="T4" fmla="*/ 108 w 126"/>
                  <a:gd name="T5" fmla="*/ 6 h 30"/>
                  <a:gd name="T6" fmla="*/ 126 w 126"/>
                  <a:gd name="T7" fmla="*/ 0 h 30"/>
                  <a:gd name="T8" fmla="*/ 108 w 126"/>
                  <a:gd name="T9" fmla="*/ 12 h 30"/>
                  <a:gd name="T10" fmla="*/ 96 w 126"/>
                  <a:gd name="T11" fmla="*/ 12 h 30"/>
                  <a:gd name="T12" fmla="*/ 72 w 126"/>
                  <a:gd name="T13" fmla="*/ 18 h 30"/>
                  <a:gd name="T14" fmla="*/ 36 w 126"/>
                  <a:gd name="T15" fmla="*/ 30 h 30"/>
                  <a:gd name="T16" fmla="*/ 12 w 126"/>
                  <a:gd name="T17" fmla="*/ 30 h 30"/>
                  <a:gd name="T18" fmla="*/ 0 w 126"/>
                  <a:gd name="T19" fmla="*/ 24 h 30"/>
                  <a:gd name="T20" fmla="*/ 24 w 126"/>
                  <a:gd name="T21" fmla="*/ 18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6" h="30">
                    <a:moveTo>
                      <a:pt x="24" y="18"/>
                    </a:moveTo>
                    <a:lnTo>
                      <a:pt x="60" y="6"/>
                    </a:lnTo>
                    <a:lnTo>
                      <a:pt x="108" y="6"/>
                    </a:lnTo>
                    <a:lnTo>
                      <a:pt x="126" y="0"/>
                    </a:lnTo>
                    <a:lnTo>
                      <a:pt x="108" y="12"/>
                    </a:lnTo>
                    <a:lnTo>
                      <a:pt x="96" y="12"/>
                    </a:lnTo>
                    <a:lnTo>
                      <a:pt x="72" y="18"/>
                    </a:lnTo>
                    <a:lnTo>
                      <a:pt x="36" y="30"/>
                    </a:lnTo>
                    <a:lnTo>
                      <a:pt x="12" y="30"/>
                    </a:lnTo>
                    <a:lnTo>
                      <a:pt x="0" y="24"/>
                    </a:lnTo>
                    <a:lnTo>
                      <a:pt x="24" y="18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17" name="Freeform 89">
                <a:extLst>
                  <a:ext uri="{FF2B5EF4-FFF2-40B4-BE49-F238E27FC236}">
                    <a16:creationId xmlns:a16="http://schemas.microsoft.com/office/drawing/2014/main" id="{0AB57D21-56B6-4484-B66A-E9B5143FF8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3" y="2459"/>
                <a:ext cx="174" cy="66"/>
              </a:xfrm>
              <a:custGeom>
                <a:avLst/>
                <a:gdLst>
                  <a:gd name="T0" fmla="*/ 156 w 174"/>
                  <a:gd name="T1" fmla="*/ 0 h 66"/>
                  <a:gd name="T2" fmla="*/ 150 w 174"/>
                  <a:gd name="T3" fmla="*/ 6 h 66"/>
                  <a:gd name="T4" fmla="*/ 132 w 174"/>
                  <a:gd name="T5" fmla="*/ 12 h 66"/>
                  <a:gd name="T6" fmla="*/ 114 w 174"/>
                  <a:gd name="T7" fmla="*/ 24 h 66"/>
                  <a:gd name="T8" fmla="*/ 120 w 174"/>
                  <a:gd name="T9" fmla="*/ 0 h 66"/>
                  <a:gd name="T10" fmla="*/ 96 w 174"/>
                  <a:gd name="T11" fmla="*/ 12 h 66"/>
                  <a:gd name="T12" fmla="*/ 78 w 174"/>
                  <a:gd name="T13" fmla="*/ 30 h 66"/>
                  <a:gd name="T14" fmla="*/ 54 w 174"/>
                  <a:gd name="T15" fmla="*/ 42 h 66"/>
                  <a:gd name="T16" fmla="*/ 30 w 174"/>
                  <a:gd name="T17" fmla="*/ 48 h 66"/>
                  <a:gd name="T18" fmla="*/ 0 w 174"/>
                  <a:gd name="T19" fmla="*/ 66 h 66"/>
                  <a:gd name="T20" fmla="*/ 66 w 174"/>
                  <a:gd name="T21" fmla="*/ 60 h 66"/>
                  <a:gd name="T22" fmla="*/ 96 w 174"/>
                  <a:gd name="T23" fmla="*/ 54 h 66"/>
                  <a:gd name="T24" fmla="*/ 114 w 174"/>
                  <a:gd name="T25" fmla="*/ 54 h 66"/>
                  <a:gd name="T26" fmla="*/ 126 w 174"/>
                  <a:gd name="T27" fmla="*/ 42 h 66"/>
                  <a:gd name="T28" fmla="*/ 144 w 174"/>
                  <a:gd name="T29" fmla="*/ 18 h 66"/>
                  <a:gd name="T30" fmla="*/ 156 w 174"/>
                  <a:gd name="T31" fmla="*/ 12 h 66"/>
                  <a:gd name="T32" fmla="*/ 174 w 174"/>
                  <a:gd name="T33" fmla="*/ 6 h 66"/>
                  <a:gd name="T34" fmla="*/ 156 w 174"/>
                  <a:gd name="T3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74" h="66">
                    <a:moveTo>
                      <a:pt x="156" y="0"/>
                    </a:moveTo>
                    <a:lnTo>
                      <a:pt x="150" y="6"/>
                    </a:lnTo>
                    <a:lnTo>
                      <a:pt x="132" y="12"/>
                    </a:lnTo>
                    <a:lnTo>
                      <a:pt x="114" y="24"/>
                    </a:lnTo>
                    <a:lnTo>
                      <a:pt x="120" y="0"/>
                    </a:lnTo>
                    <a:lnTo>
                      <a:pt x="96" y="12"/>
                    </a:lnTo>
                    <a:lnTo>
                      <a:pt x="78" y="30"/>
                    </a:lnTo>
                    <a:lnTo>
                      <a:pt x="54" y="42"/>
                    </a:lnTo>
                    <a:lnTo>
                      <a:pt x="30" y="48"/>
                    </a:lnTo>
                    <a:lnTo>
                      <a:pt x="0" y="66"/>
                    </a:lnTo>
                    <a:lnTo>
                      <a:pt x="66" y="60"/>
                    </a:lnTo>
                    <a:lnTo>
                      <a:pt x="96" y="54"/>
                    </a:lnTo>
                    <a:lnTo>
                      <a:pt x="114" y="54"/>
                    </a:lnTo>
                    <a:lnTo>
                      <a:pt x="126" y="42"/>
                    </a:lnTo>
                    <a:lnTo>
                      <a:pt x="144" y="18"/>
                    </a:lnTo>
                    <a:lnTo>
                      <a:pt x="156" y="12"/>
                    </a:lnTo>
                    <a:lnTo>
                      <a:pt x="174" y="6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18" name="Freeform 90">
                <a:extLst>
                  <a:ext uri="{FF2B5EF4-FFF2-40B4-BE49-F238E27FC236}">
                    <a16:creationId xmlns:a16="http://schemas.microsoft.com/office/drawing/2014/main" id="{96F18154-0402-47D5-BCB9-AA55266B34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9" y="2423"/>
                <a:ext cx="78" cy="36"/>
              </a:xfrm>
              <a:custGeom>
                <a:avLst/>
                <a:gdLst>
                  <a:gd name="T0" fmla="*/ 54 w 78"/>
                  <a:gd name="T1" fmla="*/ 0 h 36"/>
                  <a:gd name="T2" fmla="*/ 42 w 78"/>
                  <a:gd name="T3" fmla="*/ 6 h 36"/>
                  <a:gd name="T4" fmla="*/ 24 w 78"/>
                  <a:gd name="T5" fmla="*/ 24 h 36"/>
                  <a:gd name="T6" fmla="*/ 0 w 78"/>
                  <a:gd name="T7" fmla="*/ 30 h 36"/>
                  <a:gd name="T8" fmla="*/ 18 w 78"/>
                  <a:gd name="T9" fmla="*/ 36 h 36"/>
                  <a:gd name="T10" fmla="*/ 30 w 78"/>
                  <a:gd name="T11" fmla="*/ 30 h 36"/>
                  <a:gd name="T12" fmla="*/ 78 w 78"/>
                  <a:gd name="T13" fmla="*/ 30 h 36"/>
                  <a:gd name="T14" fmla="*/ 48 w 78"/>
                  <a:gd name="T15" fmla="*/ 24 h 36"/>
                  <a:gd name="T16" fmla="*/ 42 w 78"/>
                  <a:gd name="T17" fmla="*/ 18 h 36"/>
                  <a:gd name="T18" fmla="*/ 42 w 78"/>
                  <a:gd name="T19" fmla="*/ 12 h 36"/>
                  <a:gd name="T20" fmla="*/ 72 w 78"/>
                  <a:gd name="T21" fmla="*/ 0 h 36"/>
                  <a:gd name="T22" fmla="*/ 54 w 78"/>
                  <a:gd name="T23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8" h="36">
                    <a:moveTo>
                      <a:pt x="54" y="0"/>
                    </a:moveTo>
                    <a:lnTo>
                      <a:pt x="42" y="6"/>
                    </a:lnTo>
                    <a:lnTo>
                      <a:pt x="24" y="24"/>
                    </a:lnTo>
                    <a:lnTo>
                      <a:pt x="0" y="30"/>
                    </a:lnTo>
                    <a:lnTo>
                      <a:pt x="18" y="36"/>
                    </a:lnTo>
                    <a:lnTo>
                      <a:pt x="30" y="30"/>
                    </a:lnTo>
                    <a:lnTo>
                      <a:pt x="78" y="30"/>
                    </a:lnTo>
                    <a:lnTo>
                      <a:pt x="48" y="24"/>
                    </a:lnTo>
                    <a:lnTo>
                      <a:pt x="42" y="18"/>
                    </a:lnTo>
                    <a:lnTo>
                      <a:pt x="42" y="12"/>
                    </a:lnTo>
                    <a:lnTo>
                      <a:pt x="72" y="0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19" name="Freeform 91">
                <a:extLst>
                  <a:ext uri="{FF2B5EF4-FFF2-40B4-BE49-F238E27FC236}">
                    <a16:creationId xmlns:a16="http://schemas.microsoft.com/office/drawing/2014/main" id="{F93F11A8-7ED4-4451-AAF9-0A442C8315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5" y="2531"/>
                <a:ext cx="78" cy="30"/>
              </a:xfrm>
              <a:custGeom>
                <a:avLst/>
                <a:gdLst>
                  <a:gd name="T0" fmla="*/ 24 w 78"/>
                  <a:gd name="T1" fmla="*/ 24 h 30"/>
                  <a:gd name="T2" fmla="*/ 30 w 78"/>
                  <a:gd name="T3" fmla="*/ 18 h 30"/>
                  <a:gd name="T4" fmla="*/ 48 w 78"/>
                  <a:gd name="T5" fmla="*/ 12 h 30"/>
                  <a:gd name="T6" fmla="*/ 60 w 78"/>
                  <a:gd name="T7" fmla="*/ 6 h 30"/>
                  <a:gd name="T8" fmla="*/ 66 w 78"/>
                  <a:gd name="T9" fmla="*/ 6 h 30"/>
                  <a:gd name="T10" fmla="*/ 78 w 78"/>
                  <a:gd name="T11" fmla="*/ 0 h 30"/>
                  <a:gd name="T12" fmla="*/ 48 w 78"/>
                  <a:gd name="T13" fmla="*/ 30 h 30"/>
                  <a:gd name="T14" fmla="*/ 0 w 78"/>
                  <a:gd name="T15" fmla="*/ 30 h 30"/>
                  <a:gd name="T16" fmla="*/ 6 w 78"/>
                  <a:gd name="T17" fmla="*/ 24 h 30"/>
                  <a:gd name="T18" fmla="*/ 24 w 78"/>
                  <a:gd name="T19" fmla="*/ 24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8" h="30">
                    <a:moveTo>
                      <a:pt x="24" y="24"/>
                    </a:moveTo>
                    <a:lnTo>
                      <a:pt x="30" y="18"/>
                    </a:lnTo>
                    <a:lnTo>
                      <a:pt x="48" y="12"/>
                    </a:lnTo>
                    <a:lnTo>
                      <a:pt x="60" y="6"/>
                    </a:lnTo>
                    <a:lnTo>
                      <a:pt x="66" y="6"/>
                    </a:lnTo>
                    <a:lnTo>
                      <a:pt x="78" y="0"/>
                    </a:lnTo>
                    <a:lnTo>
                      <a:pt x="48" y="30"/>
                    </a:lnTo>
                    <a:lnTo>
                      <a:pt x="0" y="30"/>
                    </a:lnTo>
                    <a:lnTo>
                      <a:pt x="6" y="24"/>
                    </a:lnTo>
                    <a:lnTo>
                      <a:pt x="24" y="24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20" name="Freeform 92">
                <a:extLst>
                  <a:ext uri="{FF2B5EF4-FFF2-40B4-BE49-F238E27FC236}">
                    <a16:creationId xmlns:a16="http://schemas.microsoft.com/office/drawing/2014/main" id="{C11573CC-BC11-4CF8-895C-FB8A530350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7" y="2531"/>
                <a:ext cx="173" cy="54"/>
              </a:xfrm>
              <a:custGeom>
                <a:avLst/>
                <a:gdLst>
                  <a:gd name="T0" fmla="*/ 65 w 173"/>
                  <a:gd name="T1" fmla="*/ 6 h 54"/>
                  <a:gd name="T2" fmla="*/ 54 w 173"/>
                  <a:gd name="T3" fmla="*/ 12 h 54"/>
                  <a:gd name="T4" fmla="*/ 36 w 173"/>
                  <a:gd name="T5" fmla="*/ 30 h 54"/>
                  <a:gd name="T6" fmla="*/ 0 w 173"/>
                  <a:gd name="T7" fmla="*/ 48 h 54"/>
                  <a:gd name="T8" fmla="*/ 24 w 173"/>
                  <a:gd name="T9" fmla="*/ 54 h 54"/>
                  <a:gd name="T10" fmla="*/ 42 w 173"/>
                  <a:gd name="T11" fmla="*/ 54 h 54"/>
                  <a:gd name="T12" fmla="*/ 65 w 173"/>
                  <a:gd name="T13" fmla="*/ 48 h 54"/>
                  <a:gd name="T14" fmla="*/ 107 w 173"/>
                  <a:gd name="T15" fmla="*/ 30 h 54"/>
                  <a:gd name="T16" fmla="*/ 125 w 173"/>
                  <a:gd name="T17" fmla="*/ 18 h 54"/>
                  <a:gd name="T18" fmla="*/ 173 w 173"/>
                  <a:gd name="T19" fmla="*/ 18 h 54"/>
                  <a:gd name="T20" fmla="*/ 143 w 173"/>
                  <a:gd name="T21" fmla="*/ 12 h 54"/>
                  <a:gd name="T22" fmla="*/ 119 w 173"/>
                  <a:gd name="T23" fmla="*/ 12 h 54"/>
                  <a:gd name="T24" fmla="*/ 65 w 173"/>
                  <a:gd name="T25" fmla="*/ 30 h 54"/>
                  <a:gd name="T26" fmla="*/ 60 w 173"/>
                  <a:gd name="T27" fmla="*/ 24 h 54"/>
                  <a:gd name="T28" fmla="*/ 65 w 173"/>
                  <a:gd name="T29" fmla="*/ 18 h 54"/>
                  <a:gd name="T30" fmla="*/ 89 w 173"/>
                  <a:gd name="T31" fmla="*/ 0 h 54"/>
                  <a:gd name="T32" fmla="*/ 65 w 173"/>
                  <a:gd name="T33" fmla="*/ 6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73" h="54">
                    <a:moveTo>
                      <a:pt x="65" y="6"/>
                    </a:moveTo>
                    <a:lnTo>
                      <a:pt x="54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24" y="54"/>
                    </a:lnTo>
                    <a:lnTo>
                      <a:pt x="42" y="54"/>
                    </a:lnTo>
                    <a:lnTo>
                      <a:pt x="65" y="48"/>
                    </a:lnTo>
                    <a:lnTo>
                      <a:pt x="107" y="30"/>
                    </a:lnTo>
                    <a:lnTo>
                      <a:pt x="125" y="18"/>
                    </a:lnTo>
                    <a:lnTo>
                      <a:pt x="173" y="18"/>
                    </a:lnTo>
                    <a:lnTo>
                      <a:pt x="143" y="12"/>
                    </a:lnTo>
                    <a:lnTo>
                      <a:pt x="119" y="12"/>
                    </a:lnTo>
                    <a:lnTo>
                      <a:pt x="65" y="30"/>
                    </a:lnTo>
                    <a:lnTo>
                      <a:pt x="60" y="24"/>
                    </a:lnTo>
                    <a:lnTo>
                      <a:pt x="65" y="18"/>
                    </a:lnTo>
                    <a:lnTo>
                      <a:pt x="89" y="0"/>
                    </a:lnTo>
                    <a:lnTo>
                      <a:pt x="65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21" name="Freeform 93">
                <a:extLst>
                  <a:ext uri="{FF2B5EF4-FFF2-40B4-BE49-F238E27FC236}">
                    <a16:creationId xmlns:a16="http://schemas.microsoft.com/office/drawing/2014/main" id="{470BE8EB-EAFA-4836-B1EA-B4A496ECD7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9" y="2609"/>
                <a:ext cx="173" cy="60"/>
              </a:xfrm>
              <a:custGeom>
                <a:avLst/>
                <a:gdLst>
                  <a:gd name="T0" fmla="*/ 173 w 173"/>
                  <a:gd name="T1" fmla="*/ 0 h 60"/>
                  <a:gd name="T2" fmla="*/ 149 w 173"/>
                  <a:gd name="T3" fmla="*/ 6 h 60"/>
                  <a:gd name="T4" fmla="*/ 125 w 173"/>
                  <a:gd name="T5" fmla="*/ 24 h 60"/>
                  <a:gd name="T6" fmla="*/ 77 w 173"/>
                  <a:gd name="T7" fmla="*/ 24 h 60"/>
                  <a:gd name="T8" fmla="*/ 65 w 173"/>
                  <a:gd name="T9" fmla="*/ 18 h 60"/>
                  <a:gd name="T10" fmla="*/ 0 w 173"/>
                  <a:gd name="T11" fmla="*/ 24 h 60"/>
                  <a:gd name="T12" fmla="*/ 30 w 173"/>
                  <a:gd name="T13" fmla="*/ 30 h 60"/>
                  <a:gd name="T14" fmla="*/ 48 w 173"/>
                  <a:gd name="T15" fmla="*/ 36 h 60"/>
                  <a:gd name="T16" fmla="*/ 89 w 173"/>
                  <a:gd name="T17" fmla="*/ 60 h 60"/>
                  <a:gd name="T18" fmla="*/ 101 w 173"/>
                  <a:gd name="T19" fmla="*/ 60 h 60"/>
                  <a:gd name="T20" fmla="*/ 125 w 173"/>
                  <a:gd name="T21" fmla="*/ 48 h 60"/>
                  <a:gd name="T22" fmla="*/ 131 w 173"/>
                  <a:gd name="T23" fmla="*/ 42 h 60"/>
                  <a:gd name="T24" fmla="*/ 149 w 173"/>
                  <a:gd name="T25" fmla="*/ 42 h 60"/>
                  <a:gd name="T26" fmla="*/ 149 w 173"/>
                  <a:gd name="T27" fmla="*/ 36 h 60"/>
                  <a:gd name="T28" fmla="*/ 161 w 173"/>
                  <a:gd name="T29" fmla="*/ 12 h 60"/>
                  <a:gd name="T30" fmla="*/ 173 w 173"/>
                  <a:gd name="T31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3" h="60">
                    <a:moveTo>
                      <a:pt x="173" y="0"/>
                    </a:moveTo>
                    <a:lnTo>
                      <a:pt x="149" y="6"/>
                    </a:lnTo>
                    <a:lnTo>
                      <a:pt x="125" y="24"/>
                    </a:lnTo>
                    <a:lnTo>
                      <a:pt x="77" y="24"/>
                    </a:lnTo>
                    <a:lnTo>
                      <a:pt x="65" y="18"/>
                    </a:lnTo>
                    <a:lnTo>
                      <a:pt x="0" y="24"/>
                    </a:lnTo>
                    <a:lnTo>
                      <a:pt x="30" y="30"/>
                    </a:lnTo>
                    <a:lnTo>
                      <a:pt x="48" y="36"/>
                    </a:lnTo>
                    <a:lnTo>
                      <a:pt x="89" y="60"/>
                    </a:lnTo>
                    <a:lnTo>
                      <a:pt x="101" y="60"/>
                    </a:lnTo>
                    <a:lnTo>
                      <a:pt x="125" y="48"/>
                    </a:lnTo>
                    <a:lnTo>
                      <a:pt x="131" y="42"/>
                    </a:lnTo>
                    <a:lnTo>
                      <a:pt x="149" y="42"/>
                    </a:lnTo>
                    <a:lnTo>
                      <a:pt x="149" y="36"/>
                    </a:lnTo>
                    <a:lnTo>
                      <a:pt x="161" y="12"/>
                    </a:ln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22" name="Freeform 94">
                <a:extLst>
                  <a:ext uri="{FF2B5EF4-FFF2-40B4-BE49-F238E27FC236}">
                    <a16:creationId xmlns:a16="http://schemas.microsoft.com/office/drawing/2014/main" id="{3B863379-29CA-424D-A25B-BEAD44E893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66" y="2567"/>
                <a:ext cx="96" cy="30"/>
              </a:xfrm>
              <a:custGeom>
                <a:avLst/>
                <a:gdLst>
                  <a:gd name="T0" fmla="*/ 60 w 96"/>
                  <a:gd name="T1" fmla="*/ 0 h 30"/>
                  <a:gd name="T2" fmla="*/ 36 w 96"/>
                  <a:gd name="T3" fmla="*/ 6 h 30"/>
                  <a:gd name="T4" fmla="*/ 0 w 96"/>
                  <a:gd name="T5" fmla="*/ 30 h 30"/>
                  <a:gd name="T6" fmla="*/ 12 w 96"/>
                  <a:gd name="T7" fmla="*/ 24 h 30"/>
                  <a:gd name="T8" fmla="*/ 60 w 96"/>
                  <a:gd name="T9" fmla="*/ 24 h 30"/>
                  <a:gd name="T10" fmla="*/ 72 w 96"/>
                  <a:gd name="T11" fmla="*/ 18 h 30"/>
                  <a:gd name="T12" fmla="*/ 84 w 96"/>
                  <a:gd name="T13" fmla="*/ 18 h 30"/>
                  <a:gd name="T14" fmla="*/ 96 w 96"/>
                  <a:gd name="T15" fmla="*/ 0 h 30"/>
                  <a:gd name="T16" fmla="*/ 78 w 96"/>
                  <a:gd name="T17" fmla="*/ 0 h 30"/>
                  <a:gd name="T18" fmla="*/ 60 w 96"/>
                  <a:gd name="T19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6" h="30">
                    <a:moveTo>
                      <a:pt x="60" y="0"/>
                    </a:moveTo>
                    <a:lnTo>
                      <a:pt x="36" y="6"/>
                    </a:lnTo>
                    <a:lnTo>
                      <a:pt x="0" y="30"/>
                    </a:lnTo>
                    <a:lnTo>
                      <a:pt x="12" y="24"/>
                    </a:lnTo>
                    <a:lnTo>
                      <a:pt x="60" y="24"/>
                    </a:lnTo>
                    <a:lnTo>
                      <a:pt x="72" y="18"/>
                    </a:lnTo>
                    <a:lnTo>
                      <a:pt x="84" y="18"/>
                    </a:lnTo>
                    <a:lnTo>
                      <a:pt x="96" y="0"/>
                    </a:lnTo>
                    <a:lnTo>
                      <a:pt x="78" y="0"/>
                    </a:lnTo>
                    <a:lnTo>
                      <a:pt x="60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23" name="Freeform 95">
                <a:extLst>
                  <a:ext uri="{FF2B5EF4-FFF2-40B4-BE49-F238E27FC236}">
                    <a16:creationId xmlns:a16="http://schemas.microsoft.com/office/drawing/2014/main" id="{E350E62A-1EEC-4DFC-A299-12D5702735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6" y="2687"/>
                <a:ext cx="84" cy="48"/>
              </a:xfrm>
              <a:custGeom>
                <a:avLst/>
                <a:gdLst>
                  <a:gd name="T0" fmla="*/ 48 w 84"/>
                  <a:gd name="T1" fmla="*/ 6 h 48"/>
                  <a:gd name="T2" fmla="*/ 36 w 84"/>
                  <a:gd name="T3" fmla="*/ 12 h 48"/>
                  <a:gd name="T4" fmla="*/ 30 w 84"/>
                  <a:gd name="T5" fmla="*/ 30 h 48"/>
                  <a:gd name="T6" fmla="*/ 0 w 84"/>
                  <a:gd name="T7" fmla="*/ 48 h 48"/>
                  <a:gd name="T8" fmla="*/ 30 w 84"/>
                  <a:gd name="T9" fmla="*/ 48 h 48"/>
                  <a:gd name="T10" fmla="*/ 42 w 84"/>
                  <a:gd name="T11" fmla="*/ 42 h 48"/>
                  <a:gd name="T12" fmla="*/ 42 w 84"/>
                  <a:gd name="T13" fmla="*/ 18 h 48"/>
                  <a:gd name="T14" fmla="*/ 54 w 84"/>
                  <a:gd name="T15" fmla="*/ 12 h 48"/>
                  <a:gd name="T16" fmla="*/ 84 w 84"/>
                  <a:gd name="T17" fmla="*/ 0 h 48"/>
                  <a:gd name="T18" fmla="*/ 48 w 84"/>
                  <a:gd name="T19" fmla="*/ 6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4" h="48">
                    <a:moveTo>
                      <a:pt x="48" y="6"/>
                    </a:moveTo>
                    <a:lnTo>
                      <a:pt x="36" y="12"/>
                    </a:lnTo>
                    <a:lnTo>
                      <a:pt x="30" y="30"/>
                    </a:lnTo>
                    <a:lnTo>
                      <a:pt x="0" y="48"/>
                    </a:lnTo>
                    <a:lnTo>
                      <a:pt x="30" y="48"/>
                    </a:lnTo>
                    <a:lnTo>
                      <a:pt x="42" y="42"/>
                    </a:lnTo>
                    <a:lnTo>
                      <a:pt x="42" y="18"/>
                    </a:lnTo>
                    <a:lnTo>
                      <a:pt x="54" y="12"/>
                    </a:lnTo>
                    <a:lnTo>
                      <a:pt x="84" y="0"/>
                    </a:lnTo>
                    <a:lnTo>
                      <a:pt x="48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24" name="Freeform 96">
                <a:extLst>
                  <a:ext uri="{FF2B5EF4-FFF2-40B4-BE49-F238E27FC236}">
                    <a16:creationId xmlns:a16="http://schemas.microsoft.com/office/drawing/2014/main" id="{02FB9A29-A9AA-4A99-8EF0-9EB0CE0DBA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0" y="2699"/>
                <a:ext cx="156" cy="72"/>
              </a:xfrm>
              <a:custGeom>
                <a:avLst/>
                <a:gdLst>
                  <a:gd name="T0" fmla="*/ 108 w 156"/>
                  <a:gd name="T1" fmla="*/ 6 h 72"/>
                  <a:gd name="T2" fmla="*/ 90 w 156"/>
                  <a:gd name="T3" fmla="*/ 24 h 72"/>
                  <a:gd name="T4" fmla="*/ 78 w 156"/>
                  <a:gd name="T5" fmla="*/ 30 h 72"/>
                  <a:gd name="T6" fmla="*/ 66 w 156"/>
                  <a:gd name="T7" fmla="*/ 30 h 72"/>
                  <a:gd name="T8" fmla="*/ 54 w 156"/>
                  <a:gd name="T9" fmla="*/ 36 h 72"/>
                  <a:gd name="T10" fmla="*/ 42 w 156"/>
                  <a:gd name="T11" fmla="*/ 48 h 72"/>
                  <a:gd name="T12" fmla="*/ 36 w 156"/>
                  <a:gd name="T13" fmla="*/ 48 h 72"/>
                  <a:gd name="T14" fmla="*/ 0 w 156"/>
                  <a:gd name="T15" fmla="*/ 60 h 72"/>
                  <a:gd name="T16" fmla="*/ 12 w 156"/>
                  <a:gd name="T17" fmla="*/ 60 h 72"/>
                  <a:gd name="T18" fmla="*/ 30 w 156"/>
                  <a:gd name="T19" fmla="*/ 72 h 72"/>
                  <a:gd name="T20" fmla="*/ 54 w 156"/>
                  <a:gd name="T21" fmla="*/ 60 h 72"/>
                  <a:gd name="T22" fmla="*/ 72 w 156"/>
                  <a:gd name="T23" fmla="*/ 42 h 72"/>
                  <a:gd name="T24" fmla="*/ 102 w 156"/>
                  <a:gd name="T25" fmla="*/ 36 h 72"/>
                  <a:gd name="T26" fmla="*/ 114 w 156"/>
                  <a:gd name="T27" fmla="*/ 30 h 72"/>
                  <a:gd name="T28" fmla="*/ 120 w 156"/>
                  <a:gd name="T29" fmla="*/ 24 h 72"/>
                  <a:gd name="T30" fmla="*/ 132 w 156"/>
                  <a:gd name="T31" fmla="*/ 18 h 72"/>
                  <a:gd name="T32" fmla="*/ 156 w 156"/>
                  <a:gd name="T33" fmla="*/ 12 h 72"/>
                  <a:gd name="T34" fmla="*/ 120 w 156"/>
                  <a:gd name="T35" fmla="*/ 6 h 72"/>
                  <a:gd name="T36" fmla="*/ 114 w 156"/>
                  <a:gd name="T37" fmla="*/ 0 h 72"/>
                  <a:gd name="T38" fmla="*/ 108 w 156"/>
                  <a:gd name="T39" fmla="*/ 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56" h="72">
                    <a:moveTo>
                      <a:pt x="108" y="6"/>
                    </a:moveTo>
                    <a:lnTo>
                      <a:pt x="90" y="24"/>
                    </a:lnTo>
                    <a:lnTo>
                      <a:pt x="78" y="30"/>
                    </a:lnTo>
                    <a:lnTo>
                      <a:pt x="66" y="30"/>
                    </a:lnTo>
                    <a:lnTo>
                      <a:pt x="54" y="36"/>
                    </a:lnTo>
                    <a:lnTo>
                      <a:pt x="42" y="48"/>
                    </a:lnTo>
                    <a:lnTo>
                      <a:pt x="36" y="48"/>
                    </a:lnTo>
                    <a:lnTo>
                      <a:pt x="0" y="60"/>
                    </a:lnTo>
                    <a:lnTo>
                      <a:pt x="12" y="60"/>
                    </a:lnTo>
                    <a:lnTo>
                      <a:pt x="30" y="72"/>
                    </a:lnTo>
                    <a:lnTo>
                      <a:pt x="54" y="60"/>
                    </a:lnTo>
                    <a:lnTo>
                      <a:pt x="72" y="42"/>
                    </a:lnTo>
                    <a:lnTo>
                      <a:pt x="102" y="36"/>
                    </a:lnTo>
                    <a:lnTo>
                      <a:pt x="114" y="30"/>
                    </a:lnTo>
                    <a:lnTo>
                      <a:pt x="120" y="24"/>
                    </a:lnTo>
                    <a:lnTo>
                      <a:pt x="132" y="18"/>
                    </a:lnTo>
                    <a:lnTo>
                      <a:pt x="156" y="12"/>
                    </a:lnTo>
                    <a:lnTo>
                      <a:pt x="120" y="6"/>
                    </a:lnTo>
                    <a:lnTo>
                      <a:pt x="114" y="0"/>
                    </a:lnTo>
                    <a:lnTo>
                      <a:pt x="108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25" name="Freeform 97">
                <a:extLst>
                  <a:ext uri="{FF2B5EF4-FFF2-40B4-BE49-F238E27FC236}">
                    <a16:creationId xmlns:a16="http://schemas.microsoft.com/office/drawing/2014/main" id="{1BE577FF-AB77-4757-8012-AA751C8546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4" y="2801"/>
                <a:ext cx="72" cy="29"/>
              </a:xfrm>
              <a:custGeom>
                <a:avLst/>
                <a:gdLst>
                  <a:gd name="T0" fmla="*/ 42 w 72"/>
                  <a:gd name="T1" fmla="*/ 0 h 29"/>
                  <a:gd name="T2" fmla="*/ 0 w 72"/>
                  <a:gd name="T3" fmla="*/ 29 h 29"/>
                  <a:gd name="T4" fmla="*/ 36 w 72"/>
                  <a:gd name="T5" fmla="*/ 11 h 29"/>
                  <a:gd name="T6" fmla="*/ 54 w 72"/>
                  <a:gd name="T7" fmla="*/ 5 h 29"/>
                  <a:gd name="T8" fmla="*/ 72 w 72"/>
                  <a:gd name="T9" fmla="*/ 5 h 29"/>
                  <a:gd name="T10" fmla="*/ 60 w 72"/>
                  <a:gd name="T11" fmla="*/ 0 h 29"/>
                  <a:gd name="T12" fmla="*/ 48 w 72"/>
                  <a:gd name="T13" fmla="*/ 0 h 29"/>
                  <a:gd name="T14" fmla="*/ 42 w 72"/>
                  <a:gd name="T1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2" h="29">
                    <a:moveTo>
                      <a:pt x="42" y="0"/>
                    </a:moveTo>
                    <a:lnTo>
                      <a:pt x="0" y="29"/>
                    </a:lnTo>
                    <a:lnTo>
                      <a:pt x="36" y="11"/>
                    </a:lnTo>
                    <a:lnTo>
                      <a:pt x="54" y="5"/>
                    </a:lnTo>
                    <a:lnTo>
                      <a:pt x="72" y="5"/>
                    </a:lnTo>
                    <a:lnTo>
                      <a:pt x="60" y="0"/>
                    </a:lnTo>
                    <a:lnTo>
                      <a:pt x="48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26" name="Freeform 98">
                <a:extLst>
                  <a:ext uri="{FF2B5EF4-FFF2-40B4-BE49-F238E27FC236}">
                    <a16:creationId xmlns:a16="http://schemas.microsoft.com/office/drawing/2014/main" id="{8E8DCF48-5634-4EAB-813E-4F432F28D2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4" y="2836"/>
                <a:ext cx="96" cy="30"/>
              </a:xfrm>
              <a:custGeom>
                <a:avLst/>
                <a:gdLst>
                  <a:gd name="T0" fmla="*/ 6 w 96"/>
                  <a:gd name="T1" fmla="*/ 24 h 30"/>
                  <a:gd name="T2" fmla="*/ 30 w 96"/>
                  <a:gd name="T3" fmla="*/ 18 h 30"/>
                  <a:gd name="T4" fmla="*/ 42 w 96"/>
                  <a:gd name="T5" fmla="*/ 12 h 30"/>
                  <a:gd name="T6" fmla="*/ 66 w 96"/>
                  <a:gd name="T7" fmla="*/ 12 h 30"/>
                  <a:gd name="T8" fmla="*/ 96 w 96"/>
                  <a:gd name="T9" fmla="*/ 0 h 30"/>
                  <a:gd name="T10" fmla="*/ 72 w 96"/>
                  <a:gd name="T11" fmla="*/ 24 h 30"/>
                  <a:gd name="T12" fmla="*/ 30 w 96"/>
                  <a:gd name="T13" fmla="*/ 24 h 30"/>
                  <a:gd name="T14" fmla="*/ 0 w 96"/>
                  <a:gd name="T15" fmla="*/ 30 h 30"/>
                  <a:gd name="T16" fmla="*/ 6 w 96"/>
                  <a:gd name="T17" fmla="*/ 24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6" y="24"/>
                    </a:moveTo>
                    <a:lnTo>
                      <a:pt x="30" y="18"/>
                    </a:lnTo>
                    <a:lnTo>
                      <a:pt x="42" y="12"/>
                    </a:lnTo>
                    <a:lnTo>
                      <a:pt x="66" y="12"/>
                    </a:lnTo>
                    <a:lnTo>
                      <a:pt x="96" y="0"/>
                    </a:lnTo>
                    <a:lnTo>
                      <a:pt x="72" y="24"/>
                    </a:lnTo>
                    <a:lnTo>
                      <a:pt x="30" y="24"/>
                    </a:lnTo>
                    <a:lnTo>
                      <a:pt x="0" y="30"/>
                    </a:ln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27" name="Freeform 99">
                <a:extLst>
                  <a:ext uri="{FF2B5EF4-FFF2-40B4-BE49-F238E27FC236}">
                    <a16:creationId xmlns:a16="http://schemas.microsoft.com/office/drawing/2014/main" id="{FBEAE451-7E41-47BF-862E-8E8EDE9938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3" y="2052"/>
                <a:ext cx="108" cy="18"/>
              </a:xfrm>
              <a:custGeom>
                <a:avLst/>
                <a:gdLst>
                  <a:gd name="T0" fmla="*/ 48 w 108"/>
                  <a:gd name="T1" fmla="*/ 6 h 18"/>
                  <a:gd name="T2" fmla="*/ 42 w 108"/>
                  <a:gd name="T3" fmla="*/ 6 h 18"/>
                  <a:gd name="T4" fmla="*/ 18 w 108"/>
                  <a:gd name="T5" fmla="*/ 12 h 18"/>
                  <a:gd name="T6" fmla="*/ 0 w 108"/>
                  <a:gd name="T7" fmla="*/ 18 h 18"/>
                  <a:gd name="T8" fmla="*/ 54 w 108"/>
                  <a:gd name="T9" fmla="*/ 18 h 18"/>
                  <a:gd name="T10" fmla="*/ 72 w 108"/>
                  <a:gd name="T11" fmla="*/ 12 h 18"/>
                  <a:gd name="T12" fmla="*/ 108 w 108"/>
                  <a:gd name="T13" fmla="*/ 6 h 18"/>
                  <a:gd name="T14" fmla="*/ 66 w 108"/>
                  <a:gd name="T15" fmla="*/ 0 h 18"/>
                  <a:gd name="T16" fmla="*/ 48 w 108"/>
                  <a:gd name="T17" fmla="*/ 6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" h="18">
                    <a:moveTo>
                      <a:pt x="48" y="6"/>
                    </a:moveTo>
                    <a:lnTo>
                      <a:pt x="42" y="6"/>
                    </a:lnTo>
                    <a:lnTo>
                      <a:pt x="18" y="12"/>
                    </a:lnTo>
                    <a:lnTo>
                      <a:pt x="0" y="18"/>
                    </a:lnTo>
                    <a:lnTo>
                      <a:pt x="54" y="18"/>
                    </a:lnTo>
                    <a:lnTo>
                      <a:pt x="72" y="12"/>
                    </a:lnTo>
                    <a:lnTo>
                      <a:pt x="108" y="6"/>
                    </a:lnTo>
                    <a:lnTo>
                      <a:pt x="66" y="0"/>
                    </a:lnTo>
                    <a:lnTo>
                      <a:pt x="48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28" name="Freeform 100">
                <a:extLst>
                  <a:ext uri="{FF2B5EF4-FFF2-40B4-BE49-F238E27FC236}">
                    <a16:creationId xmlns:a16="http://schemas.microsoft.com/office/drawing/2014/main" id="{EF034A19-A90B-444D-A3DD-D9C3728093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1" y="2082"/>
                <a:ext cx="84" cy="30"/>
              </a:xfrm>
              <a:custGeom>
                <a:avLst/>
                <a:gdLst>
                  <a:gd name="T0" fmla="*/ 42 w 84"/>
                  <a:gd name="T1" fmla="*/ 6 h 30"/>
                  <a:gd name="T2" fmla="*/ 30 w 84"/>
                  <a:gd name="T3" fmla="*/ 12 h 30"/>
                  <a:gd name="T4" fmla="*/ 18 w 84"/>
                  <a:gd name="T5" fmla="*/ 12 h 30"/>
                  <a:gd name="T6" fmla="*/ 6 w 84"/>
                  <a:gd name="T7" fmla="*/ 18 h 30"/>
                  <a:gd name="T8" fmla="*/ 0 w 84"/>
                  <a:gd name="T9" fmla="*/ 18 h 30"/>
                  <a:gd name="T10" fmla="*/ 30 w 84"/>
                  <a:gd name="T11" fmla="*/ 30 h 30"/>
                  <a:gd name="T12" fmla="*/ 42 w 84"/>
                  <a:gd name="T13" fmla="*/ 30 h 30"/>
                  <a:gd name="T14" fmla="*/ 72 w 84"/>
                  <a:gd name="T15" fmla="*/ 6 h 30"/>
                  <a:gd name="T16" fmla="*/ 84 w 84"/>
                  <a:gd name="T17" fmla="*/ 0 h 30"/>
                  <a:gd name="T18" fmla="*/ 60 w 84"/>
                  <a:gd name="T19" fmla="*/ 6 h 30"/>
                  <a:gd name="T20" fmla="*/ 42 w 84"/>
                  <a:gd name="T21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" h="30">
                    <a:moveTo>
                      <a:pt x="42" y="6"/>
                    </a:moveTo>
                    <a:lnTo>
                      <a:pt x="30" y="12"/>
                    </a:lnTo>
                    <a:lnTo>
                      <a:pt x="18" y="12"/>
                    </a:lnTo>
                    <a:lnTo>
                      <a:pt x="6" y="18"/>
                    </a:lnTo>
                    <a:lnTo>
                      <a:pt x="0" y="18"/>
                    </a:lnTo>
                    <a:lnTo>
                      <a:pt x="30" y="30"/>
                    </a:lnTo>
                    <a:lnTo>
                      <a:pt x="42" y="30"/>
                    </a:lnTo>
                    <a:lnTo>
                      <a:pt x="72" y="6"/>
                    </a:lnTo>
                    <a:lnTo>
                      <a:pt x="84" y="0"/>
                    </a:lnTo>
                    <a:lnTo>
                      <a:pt x="60" y="6"/>
                    </a:lnTo>
                    <a:lnTo>
                      <a:pt x="42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29" name="Freeform 101">
                <a:extLst>
                  <a:ext uri="{FF2B5EF4-FFF2-40B4-BE49-F238E27FC236}">
                    <a16:creationId xmlns:a16="http://schemas.microsoft.com/office/drawing/2014/main" id="{9614D3E2-A285-4240-A817-4961A0D7B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7" y="2250"/>
                <a:ext cx="102" cy="42"/>
              </a:xfrm>
              <a:custGeom>
                <a:avLst/>
                <a:gdLst>
                  <a:gd name="T0" fmla="*/ 60 w 102"/>
                  <a:gd name="T1" fmla="*/ 6 h 42"/>
                  <a:gd name="T2" fmla="*/ 48 w 102"/>
                  <a:gd name="T3" fmla="*/ 6 h 42"/>
                  <a:gd name="T4" fmla="*/ 36 w 102"/>
                  <a:gd name="T5" fmla="*/ 12 h 42"/>
                  <a:gd name="T6" fmla="*/ 12 w 102"/>
                  <a:gd name="T7" fmla="*/ 18 h 42"/>
                  <a:gd name="T8" fmla="*/ 0 w 102"/>
                  <a:gd name="T9" fmla="*/ 24 h 42"/>
                  <a:gd name="T10" fmla="*/ 18 w 102"/>
                  <a:gd name="T11" fmla="*/ 24 h 42"/>
                  <a:gd name="T12" fmla="*/ 30 w 102"/>
                  <a:gd name="T13" fmla="*/ 30 h 42"/>
                  <a:gd name="T14" fmla="*/ 42 w 102"/>
                  <a:gd name="T15" fmla="*/ 42 h 42"/>
                  <a:gd name="T16" fmla="*/ 54 w 102"/>
                  <a:gd name="T17" fmla="*/ 42 h 42"/>
                  <a:gd name="T18" fmla="*/ 54 w 102"/>
                  <a:gd name="T19" fmla="*/ 36 h 42"/>
                  <a:gd name="T20" fmla="*/ 60 w 102"/>
                  <a:gd name="T21" fmla="*/ 24 h 42"/>
                  <a:gd name="T22" fmla="*/ 78 w 102"/>
                  <a:gd name="T23" fmla="*/ 6 h 42"/>
                  <a:gd name="T24" fmla="*/ 90 w 102"/>
                  <a:gd name="T25" fmla="*/ 6 h 42"/>
                  <a:gd name="T26" fmla="*/ 102 w 102"/>
                  <a:gd name="T27" fmla="*/ 0 h 42"/>
                  <a:gd name="T28" fmla="*/ 84 w 102"/>
                  <a:gd name="T29" fmla="*/ 0 h 42"/>
                  <a:gd name="T30" fmla="*/ 60 w 102"/>
                  <a:gd name="T31" fmla="*/ 6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2" h="42">
                    <a:moveTo>
                      <a:pt x="60" y="6"/>
                    </a:moveTo>
                    <a:lnTo>
                      <a:pt x="48" y="6"/>
                    </a:lnTo>
                    <a:lnTo>
                      <a:pt x="36" y="12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18" y="24"/>
                    </a:lnTo>
                    <a:lnTo>
                      <a:pt x="30" y="30"/>
                    </a:lnTo>
                    <a:lnTo>
                      <a:pt x="42" y="42"/>
                    </a:lnTo>
                    <a:lnTo>
                      <a:pt x="54" y="42"/>
                    </a:lnTo>
                    <a:lnTo>
                      <a:pt x="54" y="36"/>
                    </a:lnTo>
                    <a:lnTo>
                      <a:pt x="60" y="24"/>
                    </a:lnTo>
                    <a:lnTo>
                      <a:pt x="78" y="6"/>
                    </a:lnTo>
                    <a:lnTo>
                      <a:pt x="90" y="6"/>
                    </a:lnTo>
                    <a:lnTo>
                      <a:pt x="102" y="0"/>
                    </a:lnTo>
                    <a:lnTo>
                      <a:pt x="84" y="0"/>
                    </a:lnTo>
                    <a:lnTo>
                      <a:pt x="60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30" name="Freeform 102">
                <a:extLst>
                  <a:ext uri="{FF2B5EF4-FFF2-40B4-BE49-F238E27FC236}">
                    <a16:creationId xmlns:a16="http://schemas.microsoft.com/office/drawing/2014/main" id="{87ED71D6-34E6-4C58-96C9-61CCDC6B43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3" y="2292"/>
                <a:ext cx="138" cy="48"/>
              </a:xfrm>
              <a:custGeom>
                <a:avLst/>
                <a:gdLst>
                  <a:gd name="T0" fmla="*/ 138 w 138"/>
                  <a:gd name="T1" fmla="*/ 0 h 48"/>
                  <a:gd name="T2" fmla="*/ 90 w 138"/>
                  <a:gd name="T3" fmla="*/ 12 h 48"/>
                  <a:gd name="T4" fmla="*/ 72 w 138"/>
                  <a:gd name="T5" fmla="*/ 24 h 48"/>
                  <a:gd name="T6" fmla="*/ 54 w 138"/>
                  <a:gd name="T7" fmla="*/ 30 h 48"/>
                  <a:gd name="T8" fmla="*/ 36 w 138"/>
                  <a:gd name="T9" fmla="*/ 30 h 48"/>
                  <a:gd name="T10" fmla="*/ 24 w 138"/>
                  <a:gd name="T11" fmla="*/ 24 h 48"/>
                  <a:gd name="T12" fmla="*/ 12 w 138"/>
                  <a:gd name="T13" fmla="*/ 30 h 48"/>
                  <a:gd name="T14" fmla="*/ 0 w 138"/>
                  <a:gd name="T15" fmla="*/ 30 h 48"/>
                  <a:gd name="T16" fmla="*/ 18 w 138"/>
                  <a:gd name="T17" fmla="*/ 36 h 48"/>
                  <a:gd name="T18" fmla="*/ 42 w 138"/>
                  <a:gd name="T19" fmla="*/ 42 h 48"/>
                  <a:gd name="T20" fmla="*/ 54 w 138"/>
                  <a:gd name="T21" fmla="*/ 48 h 48"/>
                  <a:gd name="T22" fmla="*/ 66 w 138"/>
                  <a:gd name="T23" fmla="*/ 42 h 48"/>
                  <a:gd name="T24" fmla="*/ 84 w 138"/>
                  <a:gd name="T25" fmla="*/ 36 h 48"/>
                  <a:gd name="T26" fmla="*/ 102 w 138"/>
                  <a:gd name="T27" fmla="*/ 12 h 48"/>
                  <a:gd name="T28" fmla="*/ 138 w 138"/>
                  <a:gd name="T2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8" h="48">
                    <a:moveTo>
                      <a:pt x="138" y="0"/>
                    </a:moveTo>
                    <a:lnTo>
                      <a:pt x="90" y="12"/>
                    </a:lnTo>
                    <a:lnTo>
                      <a:pt x="72" y="24"/>
                    </a:lnTo>
                    <a:lnTo>
                      <a:pt x="54" y="30"/>
                    </a:lnTo>
                    <a:lnTo>
                      <a:pt x="36" y="30"/>
                    </a:lnTo>
                    <a:lnTo>
                      <a:pt x="24" y="24"/>
                    </a:lnTo>
                    <a:lnTo>
                      <a:pt x="12" y="30"/>
                    </a:lnTo>
                    <a:lnTo>
                      <a:pt x="0" y="30"/>
                    </a:lnTo>
                    <a:lnTo>
                      <a:pt x="18" y="36"/>
                    </a:lnTo>
                    <a:lnTo>
                      <a:pt x="42" y="42"/>
                    </a:lnTo>
                    <a:lnTo>
                      <a:pt x="54" y="48"/>
                    </a:lnTo>
                    <a:lnTo>
                      <a:pt x="66" y="42"/>
                    </a:lnTo>
                    <a:lnTo>
                      <a:pt x="84" y="36"/>
                    </a:lnTo>
                    <a:lnTo>
                      <a:pt x="102" y="12"/>
                    </a:lnTo>
                    <a:lnTo>
                      <a:pt x="138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31" name="Freeform 103">
                <a:extLst>
                  <a:ext uri="{FF2B5EF4-FFF2-40B4-BE49-F238E27FC236}">
                    <a16:creationId xmlns:a16="http://schemas.microsoft.com/office/drawing/2014/main" id="{CDBD55E6-60E0-48AA-826F-00409D4670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3" y="2238"/>
                <a:ext cx="101" cy="36"/>
              </a:xfrm>
              <a:custGeom>
                <a:avLst/>
                <a:gdLst>
                  <a:gd name="T0" fmla="*/ 59 w 101"/>
                  <a:gd name="T1" fmla="*/ 12 h 36"/>
                  <a:gd name="T2" fmla="*/ 48 w 101"/>
                  <a:gd name="T3" fmla="*/ 12 h 36"/>
                  <a:gd name="T4" fmla="*/ 24 w 101"/>
                  <a:gd name="T5" fmla="*/ 24 h 36"/>
                  <a:gd name="T6" fmla="*/ 0 w 101"/>
                  <a:gd name="T7" fmla="*/ 30 h 36"/>
                  <a:gd name="T8" fmla="*/ 36 w 101"/>
                  <a:gd name="T9" fmla="*/ 36 h 36"/>
                  <a:gd name="T10" fmla="*/ 42 w 101"/>
                  <a:gd name="T11" fmla="*/ 36 h 36"/>
                  <a:gd name="T12" fmla="*/ 54 w 101"/>
                  <a:gd name="T13" fmla="*/ 30 h 36"/>
                  <a:gd name="T14" fmla="*/ 65 w 101"/>
                  <a:gd name="T15" fmla="*/ 18 h 36"/>
                  <a:gd name="T16" fmla="*/ 77 w 101"/>
                  <a:gd name="T17" fmla="*/ 12 h 36"/>
                  <a:gd name="T18" fmla="*/ 95 w 101"/>
                  <a:gd name="T19" fmla="*/ 12 h 36"/>
                  <a:gd name="T20" fmla="*/ 101 w 101"/>
                  <a:gd name="T21" fmla="*/ 6 h 36"/>
                  <a:gd name="T22" fmla="*/ 95 w 101"/>
                  <a:gd name="T23" fmla="*/ 0 h 36"/>
                  <a:gd name="T24" fmla="*/ 83 w 101"/>
                  <a:gd name="T25" fmla="*/ 6 h 36"/>
                  <a:gd name="T26" fmla="*/ 59 w 101"/>
                  <a:gd name="T27" fmla="*/ 12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1" h="36">
                    <a:moveTo>
                      <a:pt x="59" y="12"/>
                    </a:moveTo>
                    <a:lnTo>
                      <a:pt x="48" y="12"/>
                    </a:lnTo>
                    <a:lnTo>
                      <a:pt x="24" y="24"/>
                    </a:lnTo>
                    <a:lnTo>
                      <a:pt x="0" y="30"/>
                    </a:lnTo>
                    <a:lnTo>
                      <a:pt x="36" y="36"/>
                    </a:lnTo>
                    <a:lnTo>
                      <a:pt x="42" y="36"/>
                    </a:lnTo>
                    <a:lnTo>
                      <a:pt x="54" y="30"/>
                    </a:lnTo>
                    <a:lnTo>
                      <a:pt x="65" y="18"/>
                    </a:lnTo>
                    <a:lnTo>
                      <a:pt x="77" y="12"/>
                    </a:lnTo>
                    <a:lnTo>
                      <a:pt x="95" y="12"/>
                    </a:lnTo>
                    <a:lnTo>
                      <a:pt x="101" y="6"/>
                    </a:lnTo>
                    <a:lnTo>
                      <a:pt x="95" y="0"/>
                    </a:lnTo>
                    <a:lnTo>
                      <a:pt x="83" y="6"/>
                    </a:lnTo>
                    <a:lnTo>
                      <a:pt x="59" y="12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32" name="Freeform 104">
                <a:extLst>
                  <a:ext uri="{FF2B5EF4-FFF2-40B4-BE49-F238E27FC236}">
                    <a16:creationId xmlns:a16="http://schemas.microsoft.com/office/drawing/2014/main" id="{BF287807-9BC6-4374-A503-2A5E637891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1" y="1933"/>
                <a:ext cx="119" cy="17"/>
              </a:xfrm>
              <a:custGeom>
                <a:avLst/>
                <a:gdLst>
                  <a:gd name="T0" fmla="*/ 0 w 119"/>
                  <a:gd name="T1" fmla="*/ 6 h 17"/>
                  <a:gd name="T2" fmla="*/ 48 w 119"/>
                  <a:gd name="T3" fmla="*/ 0 h 17"/>
                  <a:gd name="T4" fmla="*/ 119 w 119"/>
                  <a:gd name="T5" fmla="*/ 6 h 17"/>
                  <a:gd name="T6" fmla="*/ 66 w 119"/>
                  <a:gd name="T7" fmla="*/ 12 h 17"/>
                  <a:gd name="T8" fmla="*/ 54 w 119"/>
                  <a:gd name="T9" fmla="*/ 17 h 17"/>
                  <a:gd name="T10" fmla="*/ 48 w 119"/>
                  <a:gd name="T11" fmla="*/ 17 h 17"/>
                  <a:gd name="T12" fmla="*/ 30 w 119"/>
                  <a:gd name="T13" fmla="*/ 12 h 17"/>
                  <a:gd name="T14" fmla="*/ 24 w 119"/>
                  <a:gd name="T15" fmla="*/ 6 h 17"/>
                  <a:gd name="T16" fmla="*/ 0 w 119"/>
                  <a:gd name="T17" fmla="*/ 6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9" h="17">
                    <a:moveTo>
                      <a:pt x="0" y="6"/>
                    </a:moveTo>
                    <a:lnTo>
                      <a:pt x="48" y="0"/>
                    </a:lnTo>
                    <a:lnTo>
                      <a:pt x="119" y="6"/>
                    </a:lnTo>
                    <a:lnTo>
                      <a:pt x="66" y="12"/>
                    </a:lnTo>
                    <a:lnTo>
                      <a:pt x="54" y="17"/>
                    </a:lnTo>
                    <a:lnTo>
                      <a:pt x="48" y="17"/>
                    </a:lnTo>
                    <a:lnTo>
                      <a:pt x="30" y="12"/>
                    </a:lnTo>
                    <a:lnTo>
                      <a:pt x="24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33" name="Freeform 105">
                <a:extLst>
                  <a:ext uri="{FF2B5EF4-FFF2-40B4-BE49-F238E27FC236}">
                    <a16:creationId xmlns:a16="http://schemas.microsoft.com/office/drawing/2014/main" id="{6298C152-CB27-424A-8B43-FA3DDF7EA4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88" y="2070"/>
                <a:ext cx="180" cy="48"/>
              </a:xfrm>
              <a:custGeom>
                <a:avLst/>
                <a:gdLst>
                  <a:gd name="T0" fmla="*/ 132 w 180"/>
                  <a:gd name="T1" fmla="*/ 0 h 48"/>
                  <a:gd name="T2" fmla="*/ 120 w 180"/>
                  <a:gd name="T3" fmla="*/ 0 h 48"/>
                  <a:gd name="T4" fmla="*/ 84 w 180"/>
                  <a:gd name="T5" fmla="*/ 6 h 48"/>
                  <a:gd name="T6" fmla="*/ 114 w 180"/>
                  <a:gd name="T7" fmla="*/ 6 h 48"/>
                  <a:gd name="T8" fmla="*/ 120 w 180"/>
                  <a:gd name="T9" fmla="*/ 12 h 48"/>
                  <a:gd name="T10" fmla="*/ 108 w 180"/>
                  <a:gd name="T11" fmla="*/ 18 h 48"/>
                  <a:gd name="T12" fmla="*/ 90 w 180"/>
                  <a:gd name="T13" fmla="*/ 18 h 48"/>
                  <a:gd name="T14" fmla="*/ 72 w 180"/>
                  <a:gd name="T15" fmla="*/ 24 h 48"/>
                  <a:gd name="T16" fmla="*/ 24 w 180"/>
                  <a:gd name="T17" fmla="*/ 42 h 48"/>
                  <a:gd name="T18" fmla="*/ 0 w 180"/>
                  <a:gd name="T19" fmla="*/ 42 h 48"/>
                  <a:gd name="T20" fmla="*/ 36 w 180"/>
                  <a:gd name="T21" fmla="*/ 48 h 48"/>
                  <a:gd name="T22" fmla="*/ 60 w 180"/>
                  <a:gd name="T23" fmla="*/ 48 h 48"/>
                  <a:gd name="T24" fmla="*/ 78 w 180"/>
                  <a:gd name="T25" fmla="*/ 42 h 48"/>
                  <a:gd name="T26" fmla="*/ 108 w 180"/>
                  <a:gd name="T27" fmla="*/ 24 h 48"/>
                  <a:gd name="T28" fmla="*/ 132 w 180"/>
                  <a:gd name="T29" fmla="*/ 24 h 48"/>
                  <a:gd name="T30" fmla="*/ 156 w 180"/>
                  <a:gd name="T31" fmla="*/ 18 h 48"/>
                  <a:gd name="T32" fmla="*/ 180 w 180"/>
                  <a:gd name="T33" fmla="*/ 0 h 48"/>
                  <a:gd name="T34" fmla="*/ 150 w 180"/>
                  <a:gd name="T35" fmla="*/ 6 h 48"/>
                  <a:gd name="T36" fmla="*/ 132 w 180"/>
                  <a:gd name="T3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0" h="48">
                    <a:moveTo>
                      <a:pt x="132" y="0"/>
                    </a:moveTo>
                    <a:lnTo>
                      <a:pt x="120" y="0"/>
                    </a:lnTo>
                    <a:lnTo>
                      <a:pt x="84" y="6"/>
                    </a:lnTo>
                    <a:lnTo>
                      <a:pt x="114" y="6"/>
                    </a:lnTo>
                    <a:lnTo>
                      <a:pt x="120" y="12"/>
                    </a:lnTo>
                    <a:lnTo>
                      <a:pt x="108" y="18"/>
                    </a:lnTo>
                    <a:lnTo>
                      <a:pt x="90" y="18"/>
                    </a:lnTo>
                    <a:lnTo>
                      <a:pt x="72" y="24"/>
                    </a:lnTo>
                    <a:lnTo>
                      <a:pt x="24" y="42"/>
                    </a:lnTo>
                    <a:lnTo>
                      <a:pt x="0" y="42"/>
                    </a:lnTo>
                    <a:lnTo>
                      <a:pt x="36" y="48"/>
                    </a:lnTo>
                    <a:lnTo>
                      <a:pt x="60" y="48"/>
                    </a:lnTo>
                    <a:lnTo>
                      <a:pt x="78" y="42"/>
                    </a:lnTo>
                    <a:lnTo>
                      <a:pt x="108" y="24"/>
                    </a:lnTo>
                    <a:lnTo>
                      <a:pt x="132" y="24"/>
                    </a:lnTo>
                    <a:lnTo>
                      <a:pt x="156" y="18"/>
                    </a:lnTo>
                    <a:lnTo>
                      <a:pt x="180" y="0"/>
                    </a:lnTo>
                    <a:lnTo>
                      <a:pt x="150" y="6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34" name="Freeform 106">
                <a:extLst>
                  <a:ext uri="{FF2B5EF4-FFF2-40B4-BE49-F238E27FC236}">
                    <a16:creationId xmlns:a16="http://schemas.microsoft.com/office/drawing/2014/main" id="{D84588CE-7B72-4A6A-8970-4A7ED80758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2" y="2118"/>
                <a:ext cx="84" cy="24"/>
              </a:xfrm>
              <a:custGeom>
                <a:avLst/>
                <a:gdLst>
                  <a:gd name="T0" fmla="*/ 42 w 84"/>
                  <a:gd name="T1" fmla="*/ 6 h 24"/>
                  <a:gd name="T2" fmla="*/ 24 w 84"/>
                  <a:gd name="T3" fmla="*/ 12 h 24"/>
                  <a:gd name="T4" fmla="*/ 18 w 84"/>
                  <a:gd name="T5" fmla="*/ 18 h 24"/>
                  <a:gd name="T6" fmla="*/ 0 w 84"/>
                  <a:gd name="T7" fmla="*/ 24 h 24"/>
                  <a:gd name="T8" fmla="*/ 30 w 84"/>
                  <a:gd name="T9" fmla="*/ 18 h 24"/>
                  <a:gd name="T10" fmla="*/ 42 w 84"/>
                  <a:gd name="T11" fmla="*/ 12 h 24"/>
                  <a:gd name="T12" fmla="*/ 72 w 84"/>
                  <a:gd name="T13" fmla="*/ 6 h 24"/>
                  <a:gd name="T14" fmla="*/ 84 w 84"/>
                  <a:gd name="T15" fmla="*/ 0 h 24"/>
                  <a:gd name="T16" fmla="*/ 42 w 84"/>
                  <a:gd name="T17" fmla="*/ 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4" h="24">
                    <a:moveTo>
                      <a:pt x="42" y="6"/>
                    </a:moveTo>
                    <a:lnTo>
                      <a:pt x="24" y="12"/>
                    </a:lnTo>
                    <a:lnTo>
                      <a:pt x="18" y="18"/>
                    </a:lnTo>
                    <a:lnTo>
                      <a:pt x="0" y="24"/>
                    </a:lnTo>
                    <a:lnTo>
                      <a:pt x="30" y="18"/>
                    </a:lnTo>
                    <a:lnTo>
                      <a:pt x="42" y="12"/>
                    </a:lnTo>
                    <a:lnTo>
                      <a:pt x="72" y="6"/>
                    </a:lnTo>
                    <a:lnTo>
                      <a:pt x="84" y="0"/>
                    </a:lnTo>
                    <a:lnTo>
                      <a:pt x="42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35" name="Freeform 107">
                <a:extLst>
                  <a:ext uri="{FF2B5EF4-FFF2-40B4-BE49-F238E27FC236}">
                    <a16:creationId xmlns:a16="http://schemas.microsoft.com/office/drawing/2014/main" id="{4F34A598-0797-4811-AE91-619EC005EF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4" y="1950"/>
                <a:ext cx="96" cy="30"/>
              </a:xfrm>
              <a:custGeom>
                <a:avLst/>
                <a:gdLst>
                  <a:gd name="T0" fmla="*/ 72 w 96"/>
                  <a:gd name="T1" fmla="*/ 0 h 30"/>
                  <a:gd name="T2" fmla="*/ 60 w 96"/>
                  <a:gd name="T3" fmla="*/ 6 h 30"/>
                  <a:gd name="T4" fmla="*/ 42 w 96"/>
                  <a:gd name="T5" fmla="*/ 6 h 30"/>
                  <a:gd name="T6" fmla="*/ 0 w 96"/>
                  <a:gd name="T7" fmla="*/ 24 h 30"/>
                  <a:gd name="T8" fmla="*/ 36 w 96"/>
                  <a:gd name="T9" fmla="*/ 30 h 30"/>
                  <a:gd name="T10" fmla="*/ 54 w 96"/>
                  <a:gd name="T11" fmla="*/ 30 h 30"/>
                  <a:gd name="T12" fmla="*/ 60 w 96"/>
                  <a:gd name="T13" fmla="*/ 18 h 30"/>
                  <a:gd name="T14" fmla="*/ 96 w 96"/>
                  <a:gd name="T15" fmla="*/ 0 h 30"/>
                  <a:gd name="T16" fmla="*/ 72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72" y="0"/>
                    </a:moveTo>
                    <a:lnTo>
                      <a:pt x="60" y="6"/>
                    </a:lnTo>
                    <a:lnTo>
                      <a:pt x="42" y="6"/>
                    </a:lnTo>
                    <a:lnTo>
                      <a:pt x="0" y="24"/>
                    </a:lnTo>
                    <a:lnTo>
                      <a:pt x="36" y="30"/>
                    </a:lnTo>
                    <a:lnTo>
                      <a:pt x="54" y="30"/>
                    </a:lnTo>
                    <a:lnTo>
                      <a:pt x="60" y="18"/>
                    </a:lnTo>
                    <a:lnTo>
                      <a:pt x="96" y="0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36" name="Freeform 108">
                <a:extLst>
                  <a:ext uri="{FF2B5EF4-FFF2-40B4-BE49-F238E27FC236}">
                    <a16:creationId xmlns:a16="http://schemas.microsoft.com/office/drawing/2014/main" id="{D9E1FFDF-7084-40AD-A02F-7E2BD3612C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6" y="1980"/>
                <a:ext cx="78" cy="24"/>
              </a:xfrm>
              <a:custGeom>
                <a:avLst/>
                <a:gdLst>
                  <a:gd name="T0" fmla="*/ 54 w 78"/>
                  <a:gd name="T1" fmla="*/ 6 h 24"/>
                  <a:gd name="T2" fmla="*/ 42 w 78"/>
                  <a:gd name="T3" fmla="*/ 6 h 24"/>
                  <a:gd name="T4" fmla="*/ 24 w 78"/>
                  <a:gd name="T5" fmla="*/ 12 h 24"/>
                  <a:gd name="T6" fmla="*/ 0 w 78"/>
                  <a:gd name="T7" fmla="*/ 24 h 24"/>
                  <a:gd name="T8" fmla="*/ 24 w 78"/>
                  <a:gd name="T9" fmla="*/ 24 h 24"/>
                  <a:gd name="T10" fmla="*/ 36 w 78"/>
                  <a:gd name="T11" fmla="*/ 18 h 24"/>
                  <a:gd name="T12" fmla="*/ 42 w 78"/>
                  <a:gd name="T13" fmla="*/ 12 h 24"/>
                  <a:gd name="T14" fmla="*/ 78 w 78"/>
                  <a:gd name="T15" fmla="*/ 0 h 24"/>
                  <a:gd name="T16" fmla="*/ 54 w 78"/>
                  <a:gd name="T17" fmla="*/ 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" h="24">
                    <a:moveTo>
                      <a:pt x="54" y="6"/>
                    </a:moveTo>
                    <a:lnTo>
                      <a:pt x="42" y="6"/>
                    </a:lnTo>
                    <a:lnTo>
                      <a:pt x="24" y="12"/>
                    </a:lnTo>
                    <a:lnTo>
                      <a:pt x="0" y="24"/>
                    </a:lnTo>
                    <a:lnTo>
                      <a:pt x="24" y="24"/>
                    </a:lnTo>
                    <a:lnTo>
                      <a:pt x="36" y="18"/>
                    </a:lnTo>
                    <a:lnTo>
                      <a:pt x="42" y="12"/>
                    </a:lnTo>
                    <a:lnTo>
                      <a:pt x="78" y="0"/>
                    </a:lnTo>
                    <a:lnTo>
                      <a:pt x="54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37" name="Freeform 109">
                <a:extLst>
                  <a:ext uri="{FF2B5EF4-FFF2-40B4-BE49-F238E27FC236}">
                    <a16:creationId xmlns:a16="http://schemas.microsoft.com/office/drawing/2014/main" id="{F80DC979-443C-4B98-B244-38C9C52495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2" y="2058"/>
                <a:ext cx="108" cy="18"/>
              </a:xfrm>
              <a:custGeom>
                <a:avLst/>
                <a:gdLst>
                  <a:gd name="T0" fmla="*/ 84 w 108"/>
                  <a:gd name="T1" fmla="*/ 0 h 18"/>
                  <a:gd name="T2" fmla="*/ 66 w 108"/>
                  <a:gd name="T3" fmla="*/ 6 h 18"/>
                  <a:gd name="T4" fmla="*/ 54 w 108"/>
                  <a:gd name="T5" fmla="*/ 6 h 18"/>
                  <a:gd name="T6" fmla="*/ 18 w 108"/>
                  <a:gd name="T7" fmla="*/ 12 h 18"/>
                  <a:gd name="T8" fmla="*/ 0 w 108"/>
                  <a:gd name="T9" fmla="*/ 18 h 18"/>
                  <a:gd name="T10" fmla="*/ 72 w 108"/>
                  <a:gd name="T11" fmla="*/ 18 h 18"/>
                  <a:gd name="T12" fmla="*/ 78 w 108"/>
                  <a:gd name="T13" fmla="*/ 12 h 18"/>
                  <a:gd name="T14" fmla="*/ 108 w 108"/>
                  <a:gd name="T15" fmla="*/ 6 h 18"/>
                  <a:gd name="T16" fmla="*/ 96 w 108"/>
                  <a:gd name="T17" fmla="*/ 6 h 18"/>
                  <a:gd name="T18" fmla="*/ 84 w 108"/>
                  <a:gd name="T1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8" h="18">
                    <a:moveTo>
                      <a:pt x="84" y="0"/>
                    </a:moveTo>
                    <a:lnTo>
                      <a:pt x="66" y="6"/>
                    </a:lnTo>
                    <a:lnTo>
                      <a:pt x="54" y="6"/>
                    </a:lnTo>
                    <a:lnTo>
                      <a:pt x="18" y="12"/>
                    </a:lnTo>
                    <a:lnTo>
                      <a:pt x="0" y="18"/>
                    </a:lnTo>
                    <a:lnTo>
                      <a:pt x="72" y="18"/>
                    </a:lnTo>
                    <a:lnTo>
                      <a:pt x="78" y="12"/>
                    </a:lnTo>
                    <a:lnTo>
                      <a:pt x="108" y="6"/>
                    </a:lnTo>
                    <a:lnTo>
                      <a:pt x="96" y="6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38" name="Freeform 110">
                <a:extLst>
                  <a:ext uri="{FF2B5EF4-FFF2-40B4-BE49-F238E27FC236}">
                    <a16:creationId xmlns:a16="http://schemas.microsoft.com/office/drawing/2014/main" id="{E3779671-1883-4179-B019-5AF6859989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70" y="2076"/>
                <a:ext cx="60" cy="24"/>
              </a:xfrm>
              <a:custGeom>
                <a:avLst/>
                <a:gdLst>
                  <a:gd name="T0" fmla="*/ 36 w 60"/>
                  <a:gd name="T1" fmla="*/ 12 h 24"/>
                  <a:gd name="T2" fmla="*/ 24 w 60"/>
                  <a:gd name="T3" fmla="*/ 18 h 24"/>
                  <a:gd name="T4" fmla="*/ 0 w 60"/>
                  <a:gd name="T5" fmla="*/ 18 h 24"/>
                  <a:gd name="T6" fmla="*/ 30 w 60"/>
                  <a:gd name="T7" fmla="*/ 24 h 24"/>
                  <a:gd name="T8" fmla="*/ 42 w 60"/>
                  <a:gd name="T9" fmla="*/ 12 h 24"/>
                  <a:gd name="T10" fmla="*/ 60 w 60"/>
                  <a:gd name="T11" fmla="*/ 0 h 24"/>
                  <a:gd name="T12" fmla="*/ 36 w 60"/>
                  <a:gd name="T13" fmla="*/ 1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" h="24">
                    <a:moveTo>
                      <a:pt x="36" y="12"/>
                    </a:moveTo>
                    <a:lnTo>
                      <a:pt x="24" y="18"/>
                    </a:lnTo>
                    <a:lnTo>
                      <a:pt x="0" y="18"/>
                    </a:lnTo>
                    <a:lnTo>
                      <a:pt x="30" y="24"/>
                    </a:lnTo>
                    <a:lnTo>
                      <a:pt x="42" y="12"/>
                    </a:lnTo>
                    <a:lnTo>
                      <a:pt x="60" y="0"/>
                    </a:lnTo>
                    <a:lnTo>
                      <a:pt x="36" y="12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39" name="Freeform 111">
                <a:extLst>
                  <a:ext uri="{FF2B5EF4-FFF2-40B4-BE49-F238E27FC236}">
                    <a16:creationId xmlns:a16="http://schemas.microsoft.com/office/drawing/2014/main" id="{D7D84F15-B7E9-40CE-B28E-97804425D4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0" y="2154"/>
                <a:ext cx="126" cy="42"/>
              </a:xfrm>
              <a:custGeom>
                <a:avLst/>
                <a:gdLst>
                  <a:gd name="T0" fmla="*/ 84 w 126"/>
                  <a:gd name="T1" fmla="*/ 6 h 42"/>
                  <a:gd name="T2" fmla="*/ 78 w 126"/>
                  <a:gd name="T3" fmla="*/ 6 h 42"/>
                  <a:gd name="T4" fmla="*/ 30 w 126"/>
                  <a:gd name="T5" fmla="*/ 30 h 42"/>
                  <a:gd name="T6" fmla="*/ 12 w 126"/>
                  <a:gd name="T7" fmla="*/ 36 h 42"/>
                  <a:gd name="T8" fmla="*/ 0 w 126"/>
                  <a:gd name="T9" fmla="*/ 36 h 42"/>
                  <a:gd name="T10" fmla="*/ 30 w 126"/>
                  <a:gd name="T11" fmla="*/ 42 h 42"/>
                  <a:gd name="T12" fmla="*/ 48 w 126"/>
                  <a:gd name="T13" fmla="*/ 42 h 42"/>
                  <a:gd name="T14" fmla="*/ 72 w 126"/>
                  <a:gd name="T15" fmla="*/ 36 h 42"/>
                  <a:gd name="T16" fmla="*/ 90 w 126"/>
                  <a:gd name="T17" fmla="*/ 24 h 42"/>
                  <a:gd name="T18" fmla="*/ 102 w 126"/>
                  <a:gd name="T19" fmla="*/ 24 h 42"/>
                  <a:gd name="T20" fmla="*/ 126 w 126"/>
                  <a:gd name="T21" fmla="*/ 12 h 42"/>
                  <a:gd name="T22" fmla="*/ 108 w 126"/>
                  <a:gd name="T23" fmla="*/ 12 h 42"/>
                  <a:gd name="T24" fmla="*/ 60 w 126"/>
                  <a:gd name="T25" fmla="*/ 30 h 42"/>
                  <a:gd name="T26" fmla="*/ 60 w 126"/>
                  <a:gd name="T27" fmla="*/ 18 h 42"/>
                  <a:gd name="T28" fmla="*/ 66 w 126"/>
                  <a:gd name="T29" fmla="*/ 12 h 42"/>
                  <a:gd name="T30" fmla="*/ 102 w 126"/>
                  <a:gd name="T31" fmla="*/ 0 h 42"/>
                  <a:gd name="T32" fmla="*/ 84 w 126"/>
                  <a:gd name="T33" fmla="*/ 6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6" h="42">
                    <a:moveTo>
                      <a:pt x="84" y="6"/>
                    </a:moveTo>
                    <a:lnTo>
                      <a:pt x="78" y="6"/>
                    </a:lnTo>
                    <a:lnTo>
                      <a:pt x="30" y="30"/>
                    </a:lnTo>
                    <a:lnTo>
                      <a:pt x="12" y="36"/>
                    </a:lnTo>
                    <a:lnTo>
                      <a:pt x="0" y="36"/>
                    </a:lnTo>
                    <a:lnTo>
                      <a:pt x="30" y="42"/>
                    </a:lnTo>
                    <a:lnTo>
                      <a:pt x="48" y="42"/>
                    </a:lnTo>
                    <a:lnTo>
                      <a:pt x="72" y="36"/>
                    </a:lnTo>
                    <a:lnTo>
                      <a:pt x="90" y="24"/>
                    </a:lnTo>
                    <a:lnTo>
                      <a:pt x="102" y="24"/>
                    </a:lnTo>
                    <a:lnTo>
                      <a:pt x="126" y="12"/>
                    </a:lnTo>
                    <a:lnTo>
                      <a:pt x="108" y="12"/>
                    </a:lnTo>
                    <a:lnTo>
                      <a:pt x="60" y="30"/>
                    </a:lnTo>
                    <a:lnTo>
                      <a:pt x="60" y="18"/>
                    </a:lnTo>
                    <a:lnTo>
                      <a:pt x="66" y="12"/>
                    </a:lnTo>
                    <a:lnTo>
                      <a:pt x="102" y="0"/>
                    </a:lnTo>
                    <a:lnTo>
                      <a:pt x="84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40" name="Freeform 112">
                <a:extLst>
                  <a:ext uri="{FF2B5EF4-FFF2-40B4-BE49-F238E27FC236}">
                    <a16:creationId xmlns:a16="http://schemas.microsoft.com/office/drawing/2014/main" id="{9ECD654A-2C41-4F81-BC49-D029564578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60" y="2196"/>
                <a:ext cx="126" cy="36"/>
              </a:xfrm>
              <a:custGeom>
                <a:avLst/>
                <a:gdLst>
                  <a:gd name="T0" fmla="*/ 96 w 126"/>
                  <a:gd name="T1" fmla="*/ 6 h 36"/>
                  <a:gd name="T2" fmla="*/ 78 w 126"/>
                  <a:gd name="T3" fmla="*/ 6 h 36"/>
                  <a:gd name="T4" fmla="*/ 54 w 126"/>
                  <a:gd name="T5" fmla="*/ 24 h 36"/>
                  <a:gd name="T6" fmla="*/ 42 w 126"/>
                  <a:gd name="T7" fmla="*/ 24 h 36"/>
                  <a:gd name="T8" fmla="*/ 0 w 126"/>
                  <a:gd name="T9" fmla="*/ 36 h 36"/>
                  <a:gd name="T10" fmla="*/ 54 w 126"/>
                  <a:gd name="T11" fmla="*/ 36 h 36"/>
                  <a:gd name="T12" fmla="*/ 126 w 126"/>
                  <a:gd name="T13" fmla="*/ 0 h 36"/>
                  <a:gd name="T14" fmla="*/ 96 w 126"/>
                  <a:gd name="T15" fmla="*/ 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6" h="36">
                    <a:moveTo>
                      <a:pt x="96" y="6"/>
                    </a:moveTo>
                    <a:lnTo>
                      <a:pt x="78" y="6"/>
                    </a:lnTo>
                    <a:lnTo>
                      <a:pt x="54" y="24"/>
                    </a:lnTo>
                    <a:lnTo>
                      <a:pt x="42" y="24"/>
                    </a:lnTo>
                    <a:lnTo>
                      <a:pt x="0" y="36"/>
                    </a:lnTo>
                    <a:lnTo>
                      <a:pt x="54" y="36"/>
                    </a:lnTo>
                    <a:lnTo>
                      <a:pt x="126" y="0"/>
                    </a:lnTo>
                    <a:lnTo>
                      <a:pt x="96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41" name="Freeform 113">
                <a:extLst>
                  <a:ext uri="{FF2B5EF4-FFF2-40B4-BE49-F238E27FC236}">
                    <a16:creationId xmlns:a16="http://schemas.microsoft.com/office/drawing/2014/main" id="{6C744BAD-2E76-4C8C-A566-4EA768B86B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4" y="2202"/>
                <a:ext cx="84" cy="18"/>
              </a:xfrm>
              <a:custGeom>
                <a:avLst/>
                <a:gdLst>
                  <a:gd name="T0" fmla="*/ 42 w 84"/>
                  <a:gd name="T1" fmla="*/ 6 h 18"/>
                  <a:gd name="T2" fmla="*/ 0 w 84"/>
                  <a:gd name="T3" fmla="*/ 6 h 18"/>
                  <a:gd name="T4" fmla="*/ 30 w 84"/>
                  <a:gd name="T5" fmla="*/ 18 h 18"/>
                  <a:gd name="T6" fmla="*/ 36 w 84"/>
                  <a:gd name="T7" fmla="*/ 18 h 18"/>
                  <a:gd name="T8" fmla="*/ 54 w 84"/>
                  <a:gd name="T9" fmla="*/ 12 h 18"/>
                  <a:gd name="T10" fmla="*/ 84 w 84"/>
                  <a:gd name="T11" fmla="*/ 0 h 18"/>
                  <a:gd name="T12" fmla="*/ 42 w 84"/>
                  <a:gd name="T13" fmla="*/ 6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4" h="18">
                    <a:moveTo>
                      <a:pt x="42" y="6"/>
                    </a:moveTo>
                    <a:lnTo>
                      <a:pt x="0" y="6"/>
                    </a:lnTo>
                    <a:lnTo>
                      <a:pt x="30" y="18"/>
                    </a:lnTo>
                    <a:lnTo>
                      <a:pt x="36" y="18"/>
                    </a:lnTo>
                    <a:lnTo>
                      <a:pt x="54" y="12"/>
                    </a:lnTo>
                    <a:lnTo>
                      <a:pt x="84" y="0"/>
                    </a:lnTo>
                    <a:lnTo>
                      <a:pt x="42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42" name="Freeform 114">
                <a:extLst>
                  <a:ext uri="{FF2B5EF4-FFF2-40B4-BE49-F238E27FC236}">
                    <a16:creationId xmlns:a16="http://schemas.microsoft.com/office/drawing/2014/main" id="{61FF73BA-4336-4974-A41C-AF408CB1A9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60" y="2328"/>
                <a:ext cx="204" cy="42"/>
              </a:xfrm>
              <a:custGeom>
                <a:avLst/>
                <a:gdLst>
                  <a:gd name="T0" fmla="*/ 150 w 204"/>
                  <a:gd name="T1" fmla="*/ 0 h 42"/>
                  <a:gd name="T2" fmla="*/ 132 w 204"/>
                  <a:gd name="T3" fmla="*/ 0 h 42"/>
                  <a:gd name="T4" fmla="*/ 108 w 204"/>
                  <a:gd name="T5" fmla="*/ 6 h 42"/>
                  <a:gd name="T6" fmla="*/ 78 w 204"/>
                  <a:gd name="T7" fmla="*/ 24 h 42"/>
                  <a:gd name="T8" fmla="*/ 60 w 204"/>
                  <a:gd name="T9" fmla="*/ 24 h 42"/>
                  <a:gd name="T10" fmla="*/ 42 w 204"/>
                  <a:gd name="T11" fmla="*/ 30 h 42"/>
                  <a:gd name="T12" fmla="*/ 0 w 204"/>
                  <a:gd name="T13" fmla="*/ 36 h 42"/>
                  <a:gd name="T14" fmla="*/ 30 w 204"/>
                  <a:gd name="T15" fmla="*/ 36 h 42"/>
                  <a:gd name="T16" fmla="*/ 54 w 204"/>
                  <a:gd name="T17" fmla="*/ 42 h 42"/>
                  <a:gd name="T18" fmla="*/ 108 w 204"/>
                  <a:gd name="T19" fmla="*/ 42 h 42"/>
                  <a:gd name="T20" fmla="*/ 120 w 204"/>
                  <a:gd name="T21" fmla="*/ 18 h 42"/>
                  <a:gd name="T22" fmla="*/ 138 w 204"/>
                  <a:gd name="T23" fmla="*/ 6 h 42"/>
                  <a:gd name="T24" fmla="*/ 156 w 204"/>
                  <a:gd name="T25" fmla="*/ 6 h 42"/>
                  <a:gd name="T26" fmla="*/ 180 w 204"/>
                  <a:gd name="T27" fmla="*/ 12 h 42"/>
                  <a:gd name="T28" fmla="*/ 204 w 204"/>
                  <a:gd name="T29" fmla="*/ 6 h 42"/>
                  <a:gd name="T30" fmla="*/ 162 w 204"/>
                  <a:gd name="T31" fmla="*/ 0 h 42"/>
                  <a:gd name="T32" fmla="*/ 150 w 204"/>
                  <a:gd name="T33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04" h="42">
                    <a:moveTo>
                      <a:pt x="150" y="0"/>
                    </a:moveTo>
                    <a:lnTo>
                      <a:pt x="132" y="0"/>
                    </a:lnTo>
                    <a:lnTo>
                      <a:pt x="108" y="6"/>
                    </a:lnTo>
                    <a:lnTo>
                      <a:pt x="78" y="24"/>
                    </a:lnTo>
                    <a:lnTo>
                      <a:pt x="60" y="24"/>
                    </a:lnTo>
                    <a:lnTo>
                      <a:pt x="42" y="30"/>
                    </a:lnTo>
                    <a:lnTo>
                      <a:pt x="0" y="36"/>
                    </a:lnTo>
                    <a:lnTo>
                      <a:pt x="30" y="36"/>
                    </a:lnTo>
                    <a:lnTo>
                      <a:pt x="54" y="42"/>
                    </a:lnTo>
                    <a:lnTo>
                      <a:pt x="108" y="42"/>
                    </a:lnTo>
                    <a:lnTo>
                      <a:pt x="120" y="18"/>
                    </a:lnTo>
                    <a:lnTo>
                      <a:pt x="138" y="6"/>
                    </a:lnTo>
                    <a:lnTo>
                      <a:pt x="156" y="6"/>
                    </a:lnTo>
                    <a:lnTo>
                      <a:pt x="180" y="12"/>
                    </a:lnTo>
                    <a:lnTo>
                      <a:pt x="204" y="6"/>
                    </a:lnTo>
                    <a:lnTo>
                      <a:pt x="162" y="0"/>
                    </a:lnTo>
                    <a:lnTo>
                      <a:pt x="150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43" name="Freeform 115">
                <a:extLst>
                  <a:ext uri="{FF2B5EF4-FFF2-40B4-BE49-F238E27FC236}">
                    <a16:creationId xmlns:a16="http://schemas.microsoft.com/office/drawing/2014/main" id="{F28EC44B-A631-4667-8BBF-F49DD7C56C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4" y="2381"/>
                <a:ext cx="126" cy="30"/>
              </a:xfrm>
              <a:custGeom>
                <a:avLst/>
                <a:gdLst>
                  <a:gd name="T0" fmla="*/ 102 w 126"/>
                  <a:gd name="T1" fmla="*/ 0 h 30"/>
                  <a:gd name="T2" fmla="*/ 72 w 126"/>
                  <a:gd name="T3" fmla="*/ 18 h 30"/>
                  <a:gd name="T4" fmla="*/ 24 w 126"/>
                  <a:gd name="T5" fmla="*/ 18 h 30"/>
                  <a:gd name="T6" fmla="*/ 0 w 126"/>
                  <a:gd name="T7" fmla="*/ 30 h 30"/>
                  <a:gd name="T8" fmla="*/ 78 w 126"/>
                  <a:gd name="T9" fmla="*/ 30 h 30"/>
                  <a:gd name="T10" fmla="*/ 90 w 126"/>
                  <a:gd name="T11" fmla="*/ 18 h 30"/>
                  <a:gd name="T12" fmla="*/ 126 w 126"/>
                  <a:gd name="T13" fmla="*/ 0 h 30"/>
                  <a:gd name="T14" fmla="*/ 102 w 126"/>
                  <a:gd name="T1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6" h="30">
                    <a:moveTo>
                      <a:pt x="102" y="0"/>
                    </a:moveTo>
                    <a:lnTo>
                      <a:pt x="72" y="18"/>
                    </a:lnTo>
                    <a:lnTo>
                      <a:pt x="24" y="18"/>
                    </a:lnTo>
                    <a:lnTo>
                      <a:pt x="0" y="30"/>
                    </a:lnTo>
                    <a:lnTo>
                      <a:pt x="78" y="30"/>
                    </a:lnTo>
                    <a:lnTo>
                      <a:pt x="90" y="18"/>
                    </a:lnTo>
                    <a:lnTo>
                      <a:pt x="126" y="0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44" name="Freeform 116">
                <a:extLst>
                  <a:ext uri="{FF2B5EF4-FFF2-40B4-BE49-F238E27FC236}">
                    <a16:creationId xmlns:a16="http://schemas.microsoft.com/office/drawing/2014/main" id="{D55B60A0-7726-488D-BF9E-80D0B6FFED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8" y="2483"/>
                <a:ext cx="192" cy="36"/>
              </a:xfrm>
              <a:custGeom>
                <a:avLst/>
                <a:gdLst>
                  <a:gd name="T0" fmla="*/ 108 w 192"/>
                  <a:gd name="T1" fmla="*/ 0 h 36"/>
                  <a:gd name="T2" fmla="*/ 84 w 192"/>
                  <a:gd name="T3" fmla="*/ 6 h 36"/>
                  <a:gd name="T4" fmla="*/ 42 w 192"/>
                  <a:gd name="T5" fmla="*/ 24 h 36"/>
                  <a:gd name="T6" fmla="*/ 24 w 192"/>
                  <a:gd name="T7" fmla="*/ 30 h 36"/>
                  <a:gd name="T8" fmla="*/ 0 w 192"/>
                  <a:gd name="T9" fmla="*/ 36 h 36"/>
                  <a:gd name="T10" fmla="*/ 54 w 192"/>
                  <a:gd name="T11" fmla="*/ 36 h 36"/>
                  <a:gd name="T12" fmla="*/ 84 w 192"/>
                  <a:gd name="T13" fmla="*/ 30 h 36"/>
                  <a:gd name="T14" fmla="*/ 108 w 192"/>
                  <a:gd name="T15" fmla="*/ 24 h 36"/>
                  <a:gd name="T16" fmla="*/ 132 w 192"/>
                  <a:gd name="T17" fmla="*/ 12 h 36"/>
                  <a:gd name="T18" fmla="*/ 156 w 192"/>
                  <a:gd name="T19" fmla="*/ 6 h 36"/>
                  <a:gd name="T20" fmla="*/ 192 w 192"/>
                  <a:gd name="T21" fmla="*/ 6 h 36"/>
                  <a:gd name="T22" fmla="*/ 132 w 192"/>
                  <a:gd name="T23" fmla="*/ 0 h 36"/>
                  <a:gd name="T24" fmla="*/ 108 w 192"/>
                  <a:gd name="T2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92" h="36">
                    <a:moveTo>
                      <a:pt x="108" y="0"/>
                    </a:moveTo>
                    <a:lnTo>
                      <a:pt x="84" y="6"/>
                    </a:lnTo>
                    <a:lnTo>
                      <a:pt x="42" y="24"/>
                    </a:lnTo>
                    <a:lnTo>
                      <a:pt x="24" y="30"/>
                    </a:lnTo>
                    <a:lnTo>
                      <a:pt x="0" y="36"/>
                    </a:lnTo>
                    <a:lnTo>
                      <a:pt x="54" y="36"/>
                    </a:lnTo>
                    <a:lnTo>
                      <a:pt x="84" y="30"/>
                    </a:lnTo>
                    <a:lnTo>
                      <a:pt x="108" y="24"/>
                    </a:lnTo>
                    <a:lnTo>
                      <a:pt x="132" y="12"/>
                    </a:lnTo>
                    <a:lnTo>
                      <a:pt x="156" y="6"/>
                    </a:lnTo>
                    <a:lnTo>
                      <a:pt x="192" y="6"/>
                    </a:lnTo>
                    <a:lnTo>
                      <a:pt x="132" y="0"/>
                    </a:lnTo>
                    <a:lnTo>
                      <a:pt x="108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45" name="Freeform 117">
                <a:extLst>
                  <a:ext uri="{FF2B5EF4-FFF2-40B4-BE49-F238E27FC236}">
                    <a16:creationId xmlns:a16="http://schemas.microsoft.com/office/drawing/2014/main" id="{0925B912-2C6E-4828-ADA1-842E7AC52D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4" y="2513"/>
                <a:ext cx="234" cy="72"/>
              </a:xfrm>
              <a:custGeom>
                <a:avLst/>
                <a:gdLst>
                  <a:gd name="T0" fmla="*/ 204 w 234"/>
                  <a:gd name="T1" fmla="*/ 0 h 72"/>
                  <a:gd name="T2" fmla="*/ 150 w 234"/>
                  <a:gd name="T3" fmla="*/ 18 h 72"/>
                  <a:gd name="T4" fmla="*/ 120 w 234"/>
                  <a:gd name="T5" fmla="*/ 30 h 72"/>
                  <a:gd name="T6" fmla="*/ 102 w 234"/>
                  <a:gd name="T7" fmla="*/ 36 h 72"/>
                  <a:gd name="T8" fmla="*/ 78 w 234"/>
                  <a:gd name="T9" fmla="*/ 42 h 72"/>
                  <a:gd name="T10" fmla="*/ 24 w 234"/>
                  <a:gd name="T11" fmla="*/ 42 h 72"/>
                  <a:gd name="T12" fmla="*/ 0 w 234"/>
                  <a:gd name="T13" fmla="*/ 54 h 72"/>
                  <a:gd name="T14" fmla="*/ 18 w 234"/>
                  <a:gd name="T15" fmla="*/ 48 h 72"/>
                  <a:gd name="T16" fmla="*/ 42 w 234"/>
                  <a:gd name="T17" fmla="*/ 54 h 72"/>
                  <a:gd name="T18" fmla="*/ 54 w 234"/>
                  <a:gd name="T19" fmla="*/ 54 h 72"/>
                  <a:gd name="T20" fmla="*/ 60 w 234"/>
                  <a:gd name="T21" fmla="*/ 60 h 72"/>
                  <a:gd name="T22" fmla="*/ 48 w 234"/>
                  <a:gd name="T23" fmla="*/ 66 h 72"/>
                  <a:gd name="T24" fmla="*/ 36 w 234"/>
                  <a:gd name="T25" fmla="*/ 66 h 72"/>
                  <a:gd name="T26" fmla="*/ 78 w 234"/>
                  <a:gd name="T27" fmla="*/ 72 h 72"/>
                  <a:gd name="T28" fmla="*/ 96 w 234"/>
                  <a:gd name="T29" fmla="*/ 72 h 72"/>
                  <a:gd name="T30" fmla="*/ 114 w 234"/>
                  <a:gd name="T31" fmla="*/ 66 h 72"/>
                  <a:gd name="T32" fmla="*/ 138 w 234"/>
                  <a:gd name="T33" fmla="*/ 48 h 72"/>
                  <a:gd name="T34" fmla="*/ 156 w 234"/>
                  <a:gd name="T35" fmla="*/ 36 h 72"/>
                  <a:gd name="T36" fmla="*/ 168 w 234"/>
                  <a:gd name="T37" fmla="*/ 18 h 72"/>
                  <a:gd name="T38" fmla="*/ 186 w 234"/>
                  <a:gd name="T39" fmla="*/ 12 h 72"/>
                  <a:gd name="T40" fmla="*/ 234 w 234"/>
                  <a:gd name="T41" fmla="*/ 0 h 72"/>
                  <a:gd name="T42" fmla="*/ 204 w 234"/>
                  <a:gd name="T43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34" h="72">
                    <a:moveTo>
                      <a:pt x="204" y="0"/>
                    </a:moveTo>
                    <a:lnTo>
                      <a:pt x="150" y="18"/>
                    </a:lnTo>
                    <a:lnTo>
                      <a:pt x="120" y="30"/>
                    </a:lnTo>
                    <a:lnTo>
                      <a:pt x="102" y="36"/>
                    </a:lnTo>
                    <a:lnTo>
                      <a:pt x="78" y="42"/>
                    </a:lnTo>
                    <a:lnTo>
                      <a:pt x="24" y="42"/>
                    </a:lnTo>
                    <a:lnTo>
                      <a:pt x="0" y="54"/>
                    </a:lnTo>
                    <a:lnTo>
                      <a:pt x="18" y="48"/>
                    </a:lnTo>
                    <a:lnTo>
                      <a:pt x="42" y="54"/>
                    </a:lnTo>
                    <a:lnTo>
                      <a:pt x="54" y="54"/>
                    </a:lnTo>
                    <a:lnTo>
                      <a:pt x="60" y="60"/>
                    </a:lnTo>
                    <a:lnTo>
                      <a:pt x="48" y="66"/>
                    </a:lnTo>
                    <a:lnTo>
                      <a:pt x="36" y="66"/>
                    </a:lnTo>
                    <a:lnTo>
                      <a:pt x="78" y="72"/>
                    </a:lnTo>
                    <a:lnTo>
                      <a:pt x="96" y="72"/>
                    </a:lnTo>
                    <a:lnTo>
                      <a:pt x="114" y="66"/>
                    </a:lnTo>
                    <a:lnTo>
                      <a:pt x="138" y="48"/>
                    </a:lnTo>
                    <a:lnTo>
                      <a:pt x="156" y="36"/>
                    </a:lnTo>
                    <a:lnTo>
                      <a:pt x="168" y="18"/>
                    </a:lnTo>
                    <a:lnTo>
                      <a:pt x="186" y="12"/>
                    </a:lnTo>
                    <a:lnTo>
                      <a:pt x="234" y="0"/>
                    </a:lnTo>
                    <a:lnTo>
                      <a:pt x="204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46" name="Freeform 118">
                <a:extLst>
                  <a:ext uri="{FF2B5EF4-FFF2-40B4-BE49-F238E27FC236}">
                    <a16:creationId xmlns:a16="http://schemas.microsoft.com/office/drawing/2014/main" id="{884B733B-2A7A-4F81-B3DE-417B5DD33A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44" y="2591"/>
                <a:ext cx="102" cy="24"/>
              </a:xfrm>
              <a:custGeom>
                <a:avLst/>
                <a:gdLst>
                  <a:gd name="T0" fmla="*/ 72 w 102"/>
                  <a:gd name="T1" fmla="*/ 0 h 24"/>
                  <a:gd name="T2" fmla="*/ 54 w 102"/>
                  <a:gd name="T3" fmla="*/ 0 h 24"/>
                  <a:gd name="T4" fmla="*/ 42 w 102"/>
                  <a:gd name="T5" fmla="*/ 6 h 24"/>
                  <a:gd name="T6" fmla="*/ 24 w 102"/>
                  <a:gd name="T7" fmla="*/ 12 h 24"/>
                  <a:gd name="T8" fmla="*/ 0 w 102"/>
                  <a:gd name="T9" fmla="*/ 24 h 24"/>
                  <a:gd name="T10" fmla="*/ 24 w 102"/>
                  <a:gd name="T11" fmla="*/ 24 h 24"/>
                  <a:gd name="T12" fmla="*/ 36 w 102"/>
                  <a:gd name="T13" fmla="*/ 18 h 24"/>
                  <a:gd name="T14" fmla="*/ 72 w 102"/>
                  <a:gd name="T15" fmla="*/ 6 h 24"/>
                  <a:gd name="T16" fmla="*/ 102 w 102"/>
                  <a:gd name="T17" fmla="*/ 6 h 24"/>
                  <a:gd name="T18" fmla="*/ 72 w 102"/>
                  <a:gd name="T19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2" h="24">
                    <a:moveTo>
                      <a:pt x="72" y="0"/>
                    </a:moveTo>
                    <a:lnTo>
                      <a:pt x="54" y="0"/>
                    </a:lnTo>
                    <a:lnTo>
                      <a:pt x="42" y="6"/>
                    </a:lnTo>
                    <a:lnTo>
                      <a:pt x="24" y="12"/>
                    </a:lnTo>
                    <a:lnTo>
                      <a:pt x="0" y="24"/>
                    </a:lnTo>
                    <a:lnTo>
                      <a:pt x="24" y="24"/>
                    </a:lnTo>
                    <a:lnTo>
                      <a:pt x="36" y="18"/>
                    </a:lnTo>
                    <a:lnTo>
                      <a:pt x="72" y="6"/>
                    </a:lnTo>
                    <a:lnTo>
                      <a:pt x="102" y="6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47" name="Freeform 119">
                <a:extLst>
                  <a:ext uri="{FF2B5EF4-FFF2-40B4-BE49-F238E27FC236}">
                    <a16:creationId xmlns:a16="http://schemas.microsoft.com/office/drawing/2014/main" id="{EC430A6E-F7DF-49C0-BED6-A8DE33D29F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42" y="2645"/>
                <a:ext cx="216" cy="54"/>
              </a:xfrm>
              <a:custGeom>
                <a:avLst/>
                <a:gdLst>
                  <a:gd name="T0" fmla="*/ 180 w 216"/>
                  <a:gd name="T1" fmla="*/ 6 h 54"/>
                  <a:gd name="T2" fmla="*/ 168 w 216"/>
                  <a:gd name="T3" fmla="*/ 6 h 54"/>
                  <a:gd name="T4" fmla="*/ 120 w 216"/>
                  <a:gd name="T5" fmla="*/ 24 h 54"/>
                  <a:gd name="T6" fmla="*/ 60 w 216"/>
                  <a:gd name="T7" fmla="*/ 24 h 54"/>
                  <a:gd name="T8" fmla="*/ 42 w 216"/>
                  <a:gd name="T9" fmla="*/ 30 h 54"/>
                  <a:gd name="T10" fmla="*/ 18 w 216"/>
                  <a:gd name="T11" fmla="*/ 42 h 54"/>
                  <a:gd name="T12" fmla="*/ 0 w 216"/>
                  <a:gd name="T13" fmla="*/ 42 h 54"/>
                  <a:gd name="T14" fmla="*/ 30 w 216"/>
                  <a:gd name="T15" fmla="*/ 54 h 54"/>
                  <a:gd name="T16" fmla="*/ 48 w 216"/>
                  <a:gd name="T17" fmla="*/ 54 h 54"/>
                  <a:gd name="T18" fmla="*/ 84 w 216"/>
                  <a:gd name="T19" fmla="*/ 42 h 54"/>
                  <a:gd name="T20" fmla="*/ 132 w 216"/>
                  <a:gd name="T21" fmla="*/ 36 h 54"/>
                  <a:gd name="T22" fmla="*/ 144 w 216"/>
                  <a:gd name="T23" fmla="*/ 30 h 54"/>
                  <a:gd name="T24" fmla="*/ 156 w 216"/>
                  <a:gd name="T25" fmla="*/ 30 h 54"/>
                  <a:gd name="T26" fmla="*/ 180 w 216"/>
                  <a:gd name="T27" fmla="*/ 12 h 54"/>
                  <a:gd name="T28" fmla="*/ 192 w 216"/>
                  <a:gd name="T29" fmla="*/ 6 h 54"/>
                  <a:gd name="T30" fmla="*/ 216 w 216"/>
                  <a:gd name="T31" fmla="*/ 0 h 54"/>
                  <a:gd name="T32" fmla="*/ 198 w 216"/>
                  <a:gd name="T33" fmla="*/ 0 h 54"/>
                  <a:gd name="T34" fmla="*/ 180 w 216"/>
                  <a:gd name="T35" fmla="*/ 6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16" h="54">
                    <a:moveTo>
                      <a:pt x="180" y="6"/>
                    </a:moveTo>
                    <a:lnTo>
                      <a:pt x="168" y="6"/>
                    </a:lnTo>
                    <a:lnTo>
                      <a:pt x="120" y="24"/>
                    </a:lnTo>
                    <a:lnTo>
                      <a:pt x="60" y="24"/>
                    </a:lnTo>
                    <a:lnTo>
                      <a:pt x="42" y="30"/>
                    </a:lnTo>
                    <a:lnTo>
                      <a:pt x="18" y="42"/>
                    </a:lnTo>
                    <a:lnTo>
                      <a:pt x="0" y="42"/>
                    </a:lnTo>
                    <a:lnTo>
                      <a:pt x="30" y="54"/>
                    </a:lnTo>
                    <a:lnTo>
                      <a:pt x="48" y="54"/>
                    </a:lnTo>
                    <a:lnTo>
                      <a:pt x="84" y="42"/>
                    </a:lnTo>
                    <a:lnTo>
                      <a:pt x="132" y="36"/>
                    </a:lnTo>
                    <a:lnTo>
                      <a:pt x="144" y="30"/>
                    </a:lnTo>
                    <a:lnTo>
                      <a:pt x="156" y="30"/>
                    </a:lnTo>
                    <a:lnTo>
                      <a:pt x="180" y="12"/>
                    </a:lnTo>
                    <a:lnTo>
                      <a:pt x="192" y="6"/>
                    </a:lnTo>
                    <a:lnTo>
                      <a:pt x="216" y="0"/>
                    </a:lnTo>
                    <a:lnTo>
                      <a:pt x="198" y="0"/>
                    </a:lnTo>
                    <a:lnTo>
                      <a:pt x="180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48" name="Freeform 120">
                <a:extLst>
                  <a:ext uri="{FF2B5EF4-FFF2-40B4-BE49-F238E27FC236}">
                    <a16:creationId xmlns:a16="http://schemas.microsoft.com/office/drawing/2014/main" id="{0A32B0F4-FEEF-4E1E-8D43-32F1916915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26" y="2675"/>
                <a:ext cx="275" cy="60"/>
              </a:xfrm>
              <a:custGeom>
                <a:avLst/>
                <a:gdLst>
                  <a:gd name="T0" fmla="*/ 108 w 275"/>
                  <a:gd name="T1" fmla="*/ 30 h 60"/>
                  <a:gd name="T2" fmla="*/ 132 w 275"/>
                  <a:gd name="T3" fmla="*/ 12 h 60"/>
                  <a:gd name="T4" fmla="*/ 149 w 275"/>
                  <a:gd name="T5" fmla="*/ 6 h 60"/>
                  <a:gd name="T6" fmla="*/ 173 w 275"/>
                  <a:gd name="T7" fmla="*/ 0 h 60"/>
                  <a:gd name="T8" fmla="*/ 209 w 275"/>
                  <a:gd name="T9" fmla="*/ 0 h 60"/>
                  <a:gd name="T10" fmla="*/ 275 w 275"/>
                  <a:gd name="T11" fmla="*/ 6 h 60"/>
                  <a:gd name="T12" fmla="*/ 215 w 275"/>
                  <a:gd name="T13" fmla="*/ 6 h 60"/>
                  <a:gd name="T14" fmla="*/ 191 w 275"/>
                  <a:gd name="T15" fmla="*/ 12 h 60"/>
                  <a:gd name="T16" fmla="*/ 173 w 275"/>
                  <a:gd name="T17" fmla="*/ 18 h 60"/>
                  <a:gd name="T18" fmla="*/ 120 w 275"/>
                  <a:gd name="T19" fmla="*/ 48 h 60"/>
                  <a:gd name="T20" fmla="*/ 102 w 275"/>
                  <a:gd name="T21" fmla="*/ 54 h 60"/>
                  <a:gd name="T22" fmla="*/ 72 w 275"/>
                  <a:gd name="T23" fmla="*/ 60 h 60"/>
                  <a:gd name="T24" fmla="*/ 60 w 275"/>
                  <a:gd name="T25" fmla="*/ 60 h 60"/>
                  <a:gd name="T26" fmla="*/ 42 w 275"/>
                  <a:gd name="T27" fmla="*/ 54 h 60"/>
                  <a:gd name="T28" fmla="*/ 0 w 275"/>
                  <a:gd name="T29" fmla="*/ 54 h 60"/>
                  <a:gd name="T30" fmla="*/ 30 w 275"/>
                  <a:gd name="T31" fmla="*/ 48 h 60"/>
                  <a:gd name="T32" fmla="*/ 72 w 275"/>
                  <a:gd name="T33" fmla="*/ 48 h 60"/>
                  <a:gd name="T34" fmla="*/ 90 w 275"/>
                  <a:gd name="T35" fmla="*/ 42 h 60"/>
                  <a:gd name="T36" fmla="*/ 96 w 275"/>
                  <a:gd name="T37" fmla="*/ 36 h 60"/>
                  <a:gd name="T38" fmla="*/ 72 w 275"/>
                  <a:gd name="T39" fmla="*/ 36 h 60"/>
                  <a:gd name="T40" fmla="*/ 108 w 275"/>
                  <a:gd name="T41" fmla="*/ 3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75" h="60">
                    <a:moveTo>
                      <a:pt x="108" y="30"/>
                    </a:moveTo>
                    <a:lnTo>
                      <a:pt x="132" y="12"/>
                    </a:lnTo>
                    <a:lnTo>
                      <a:pt x="149" y="6"/>
                    </a:lnTo>
                    <a:lnTo>
                      <a:pt x="173" y="0"/>
                    </a:lnTo>
                    <a:lnTo>
                      <a:pt x="209" y="0"/>
                    </a:lnTo>
                    <a:lnTo>
                      <a:pt x="275" y="6"/>
                    </a:lnTo>
                    <a:lnTo>
                      <a:pt x="215" y="6"/>
                    </a:lnTo>
                    <a:lnTo>
                      <a:pt x="191" y="12"/>
                    </a:lnTo>
                    <a:lnTo>
                      <a:pt x="173" y="18"/>
                    </a:lnTo>
                    <a:lnTo>
                      <a:pt x="120" y="48"/>
                    </a:lnTo>
                    <a:lnTo>
                      <a:pt x="102" y="54"/>
                    </a:lnTo>
                    <a:lnTo>
                      <a:pt x="72" y="60"/>
                    </a:lnTo>
                    <a:lnTo>
                      <a:pt x="60" y="60"/>
                    </a:lnTo>
                    <a:lnTo>
                      <a:pt x="42" y="54"/>
                    </a:lnTo>
                    <a:lnTo>
                      <a:pt x="0" y="54"/>
                    </a:lnTo>
                    <a:lnTo>
                      <a:pt x="30" y="48"/>
                    </a:lnTo>
                    <a:lnTo>
                      <a:pt x="72" y="48"/>
                    </a:lnTo>
                    <a:lnTo>
                      <a:pt x="90" y="42"/>
                    </a:lnTo>
                    <a:lnTo>
                      <a:pt x="96" y="36"/>
                    </a:lnTo>
                    <a:lnTo>
                      <a:pt x="72" y="36"/>
                    </a:lnTo>
                    <a:lnTo>
                      <a:pt x="108" y="3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49" name="Freeform 121">
                <a:extLst>
                  <a:ext uri="{FF2B5EF4-FFF2-40B4-BE49-F238E27FC236}">
                    <a16:creationId xmlns:a16="http://schemas.microsoft.com/office/drawing/2014/main" id="{1D62867D-AF91-4527-B465-8706D5F502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00" y="2298"/>
                <a:ext cx="78" cy="18"/>
              </a:xfrm>
              <a:custGeom>
                <a:avLst/>
                <a:gdLst>
                  <a:gd name="T0" fmla="*/ 54 w 78"/>
                  <a:gd name="T1" fmla="*/ 0 h 18"/>
                  <a:gd name="T2" fmla="*/ 36 w 78"/>
                  <a:gd name="T3" fmla="*/ 6 h 18"/>
                  <a:gd name="T4" fmla="*/ 12 w 78"/>
                  <a:gd name="T5" fmla="*/ 12 h 18"/>
                  <a:gd name="T6" fmla="*/ 0 w 78"/>
                  <a:gd name="T7" fmla="*/ 12 h 18"/>
                  <a:gd name="T8" fmla="*/ 30 w 78"/>
                  <a:gd name="T9" fmla="*/ 18 h 18"/>
                  <a:gd name="T10" fmla="*/ 48 w 78"/>
                  <a:gd name="T11" fmla="*/ 18 h 18"/>
                  <a:gd name="T12" fmla="*/ 60 w 78"/>
                  <a:gd name="T13" fmla="*/ 6 h 18"/>
                  <a:gd name="T14" fmla="*/ 78 w 78"/>
                  <a:gd name="T15" fmla="*/ 0 h 18"/>
                  <a:gd name="T16" fmla="*/ 54 w 78"/>
                  <a:gd name="T17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" h="18">
                    <a:moveTo>
                      <a:pt x="54" y="0"/>
                    </a:moveTo>
                    <a:lnTo>
                      <a:pt x="36" y="6"/>
                    </a:lnTo>
                    <a:lnTo>
                      <a:pt x="12" y="12"/>
                    </a:lnTo>
                    <a:lnTo>
                      <a:pt x="0" y="12"/>
                    </a:lnTo>
                    <a:lnTo>
                      <a:pt x="30" y="18"/>
                    </a:lnTo>
                    <a:lnTo>
                      <a:pt x="48" y="18"/>
                    </a:lnTo>
                    <a:lnTo>
                      <a:pt x="60" y="6"/>
                    </a:lnTo>
                    <a:lnTo>
                      <a:pt x="78" y="0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50" name="Freeform 122">
                <a:extLst>
                  <a:ext uri="{FF2B5EF4-FFF2-40B4-BE49-F238E27FC236}">
                    <a16:creationId xmlns:a16="http://schemas.microsoft.com/office/drawing/2014/main" id="{7F9C9844-1474-4614-98A5-A0F8FD7A14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00" y="2334"/>
                <a:ext cx="132" cy="36"/>
              </a:xfrm>
              <a:custGeom>
                <a:avLst/>
                <a:gdLst>
                  <a:gd name="T0" fmla="*/ 120 w 132"/>
                  <a:gd name="T1" fmla="*/ 0 h 36"/>
                  <a:gd name="T2" fmla="*/ 84 w 132"/>
                  <a:gd name="T3" fmla="*/ 12 h 36"/>
                  <a:gd name="T4" fmla="*/ 78 w 132"/>
                  <a:gd name="T5" fmla="*/ 18 h 36"/>
                  <a:gd name="T6" fmla="*/ 48 w 132"/>
                  <a:gd name="T7" fmla="*/ 18 h 36"/>
                  <a:gd name="T8" fmla="*/ 0 w 132"/>
                  <a:gd name="T9" fmla="*/ 24 h 36"/>
                  <a:gd name="T10" fmla="*/ 36 w 132"/>
                  <a:gd name="T11" fmla="*/ 24 h 36"/>
                  <a:gd name="T12" fmla="*/ 54 w 132"/>
                  <a:gd name="T13" fmla="*/ 36 h 36"/>
                  <a:gd name="T14" fmla="*/ 78 w 132"/>
                  <a:gd name="T15" fmla="*/ 36 h 36"/>
                  <a:gd name="T16" fmla="*/ 84 w 132"/>
                  <a:gd name="T17" fmla="*/ 30 h 36"/>
                  <a:gd name="T18" fmla="*/ 114 w 132"/>
                  <a:gd name="T19" fmla="*/ 6 h 36"/>
                  <a:gd name="T20" fmla="*/ 126 w 132"/>
                  <a:gd name="T21" fmla="*/ 6 h 36"/>
                  <a:gd name="T22" fmla="*/ 132 w 132"/>
                  <a:gd name="T23" fmla="*/ 0 h 36"/>
                  <a:gd name="T24" fmla="*/ 120 w 132"/>
                  <a:gd name="T2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2" h="36">
                    <a:moveTo>
                      <a:pt x="120" y="0"/>
                    </a:moveTo>
                    <a:lnTo>
                      <a:pt x="84" y="12"/>
                    </a:lnTo>
                    <a:lnTo>
                      <a:pt x="78" y="18"/>
                    </a:lnTo>
                    <a:lnTo>
                      <a:pt x="48" y="18"/>
                    </a:lnTo>
                    <a:lnTo>
                      <a:pt x="0" y="24"/>
                    </a:lnTo>
                    <a:lnTo>
                      <a:pt x="36" y="24"/>
                    </a:lnTo>
                    <a:lnTo>
                      <a:pt x="54" y="36"/>
                    </a:lnTo>
                    <a:lnTo>
                      <a:pt x="78" y="36"/>
                    </a:lnTo>
                    <a:lnTo>
                      <a:pt x="84" y="30"/>
                    </a:lnTo>
                    <a:lnTo>
                      <a:pt x="114" y="6"/>
                    </a:lnTo>
                    <a:lnTo>
                      <a:pt x="126" y="6"/>
                    </a:lnTo>
                    <a:lnTo>
                      <a:pt x="132" y="0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51" name="Freeform 123">
                <a:extLst>
                  <a:ext uri="{FF2B5EF4-FFF2-40B4-BE49-F238E27FC236}">
                    <a16:creationId xmlns:a16="http://schemas.microsoft.com/office/drawing/2014/main" id="{7DC4F99B-86EA-4E17-B510-A3945D61A1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4" y="2364"/>
                <a:ext cx="60" cy="11"/>
              </a:xfrm>
              <a:custGeom>
                <a:avLst/>
                <a:gdLst>
                  <a:gd name="T0" fmla="*/ 42 w 60"/>
                  <a:gd name="T1" fmla="*/ 0 h 11"/>
                  <a:gd name="T2" fmla="*/ 18 w 60"/>
                  <a:gd name="T3" fmla="*/ 11 h 11"/>
                  <a:gd name="T4" fmla="*/ 0 w 60"/>
                  <a:gd name="T5" fmla="*/ 11 h 11"/>
                  <a:gd name="T6" fmla="*/ 42 w 60"/>
                  <a:gd name="T7" fmla="*/ 11 h 11"/>
                  <a:gd name="T8" fmla="*/ 60 w 60"/>
                  <a:gd name="T9" fmla="*/ 0 h 11"/>
                  <a:gd name="T10" fmla="*/ 42 w 60"/>
                  <a:gd name="T11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0" h="11">
                    <a:moveTo>
                      <a:pt x="42" y="0"/>
                    </a:moveTo>
                    <a:lnTo>
                      <a:pt x="18" y="11"/>
                    </a:lnTo>
                    <a:lnTo>
                      <a:pt x="0" y="11"/>
                    </a:lnTo>
                    <a:lnTo>
                      <a:pt x="42" y="11"/>
                    </a:lnTo>
                    <a:lnTo>
                      <a:pt x="60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52" name="Freeform 124">
                <a:extLst>
                  <a:ext uri="{FF2B5EF4-FFF2-40B4-BE49-F238E27FC236}">
                    <a16:creationId xmlns:a16="http://schemas.microsoft.com/office/drawing/2014/main" id="{EDF96482-483E-4CE4-B2E0-6F34C5D4B9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81" y="2441"/>
                <a:ext cx="126" cy="24"/>
              </a:xfrm>
              <a:custGeom>
                <a:avLst/>
                <a:gdLst>
                  <a:gd name="T0" fmla="*/ 30 w 126"/>
                  <a:gd name="T1" fmla="*/ 12 h 24"/>
                  <a:gd name="T2" fmla="*/ 0 w 126"/>
                  <a:gd name="T3" fmla="*/ 18 h 24"/>
                  <a:gd name="T4" fmla="*/ 24 w 126"/>
                  <a:gd name="T5" fmla="*/ 24 h 24"/>
                  <a:gd name="T6" fmla="*/ 48 w 126"/>
                  <a:gd name="T7" fmla="*/ 24 h 24"/>
                  <a:gd name="T8" fmla="*/ 66 w 126"/>
                  <a:gd name="T9" fmla="*/ 18 h 24"/>
                  <a:gd name="T10" fmla="*/ 84 w 126"/>
                  <a:gd name="T11" fmla="*/ 18 h 24"/>
                  <a:gd name="T12" fmla="*/ 96 w 126"/>
                  <a:gd name="T13" fmla="*/ 12 h 24"/>
                  <a:gd name="T14" fmla="*/ 126 w 126"/>
                  <a:gd name="T15" fmla="*/ 12 h 24"/>
                  <a:gd name="T16" fmla="*/ 90 w 126"/>
                  <a:gd name="T17" fmla="*/ 6 h 24"/>
                  <a:gd name="T18" fmla="*/ 66 w 126"/>
                  <a:gd name="T19" fmla="*/ 12 h 24"/>
                  <a:gd name="T20" fmla="*/ 42 w 126"/>
                  <a:gd name="T21" fmla="*/ 12 h 24"/>
                  <a:gd name="T22" fmla="*/ 72 w 126"/>
                  <a:gd name="T23" fmla="*/ 0 h 24"/>
                  <a:gd name="T24" fmla="*/ 30 w 126"/>
                  <a:gd name="T25" fmla="*/ 1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6" h="24">
                    <a:moveTo>
                      <a:pt x="30" y="12"/>
                    </a:moveTo>
                    <a:lnTo>
                      <a:pt x="0" y="18"/>
                    </a:lnTo>
                    <a:lnTo>
                      <a:pt x="24" y="24"/>
                    </a:lnTo>
                    <a:lnTo>
                      <a:pt x="48" y="24"/>
                    </a:lnTo>
                    <a:lnTo>
                      <a:pt x="66" y="18"/>
                    </a:lnTo>
                    <a:lnTo>
                      <a:pt x="84" y="18"/>
                    </a:lnTo>
                    <a:lnTo>
                      <a:pt x="96" y="12"/>
                    </a:lnTo>
                    <a:lnTo>
                      <a:pt x="126" y="12"/>
                    </a:lnTo>
                    <a:lnTo>
                      <a:pt x="90" y="6"/>
                    </a:lnTo>
                    <a:lnTo>
                      <a:pt x="66" y="12"/>
                    </a:lnTo>
                    <a:lnTo>
                      <a:pt x="42" y="12"/>
                    </a:lnTo>
                    <a:lnTo>
                      <a:pt x="72" y="0"/>
                    </a:lnTo>
                    <a:lnTo>
                      <a:pt x="30" y="12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53" name="Freeform 125">
                <a:extLst>
                  <a:ext uri="{FF2B5EF4-FFF2-40B4-BE49-F238E27FC236}">
                    <a16:creationId xmlns:a16="http://schemas.microsoft.com/office/drawing/2014/main" id="{84424B82-F1A1-4E17-948C-D7F3A0C6D7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53" y="2489"/>
                <a:ext cx="114" cy="36"/>
              </a:xfrm>
              <a:custGeom>
                <a:avLst/>
                <a:gdLst>
                  <a:gd name="T0" fmla="*/ 72 w 114"/>
                  <a:gd name="T1" fmla="*/ 6 h 36"/>
                  <a:gd name="T2" fmla="*/ 60 w 114"/>
                  <a:gd name="T3" fmla="*/ 6 h 36"/>
                  <a:gd name="T4" fmla="*/ 48 w 114"/>
                  <a:gd name="T5" fmla="*/ 18 h 36"/>
                  <a:gd name="T6" fmla="*/ 30 w 114"/>
                  <a:gd name="T7" fmla="*/ 18 h 36"/>
                  <a:gd name="T8" fmla="*/ 0 w 114"/>
                  <a:gd name="T9" fmla="*/ 24 h 36"/>
                  <a:gd name="T10" fmla="*/ 36 w 114"/>
                  <a:gd name="T11" fmla="*/ 36 h 36"/>
                  <a:gd name="T12" fmla="*/ 60 w 114"/>
                  <a:gd name="T13" fmla="*/ 36 h 36"/>
                  <a:gd name="T14" fmla="*/ 66 w 114"/>
                  <a:gd name="T15" fmla="*/ 30 h 36"/>
                  <a:gd name="T16" fmla="*/ 78 w 114"/>
                  <a:gd name="T17" fmla="*/ 12 h 36"/>
                  <a:gd name="T18" fmla="*/ 114 w 114"/>
                  <a:gd name="T19" fmla="*/ 0 h 36"/>
                  <a:gd name="T20" fmla="*/ 84 w 114"/>
                  <a:gd name="T21" fmla="*/ 6 h 36"/>
                  <a:gd name="T22" fmla="*/ 72 w 114"/>
                  <a:gd name="T23" fmla="*/ 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4" h="36">
                    <a:moveTo>
                      <a:pt x="72" y="6"/>
                    </a:moveTo>
                    <a:lnTo>
                      <a:pt x="60" y="6"/>
                    </a:lnTo>
                    <a:lnTo>
                      <a:pt x="48" y="18"/>
                    </a:lnTo>
                    <a:lnTo>
                      <a:pt x="30" y="18"/>
                    </a:lnTo>
                    <a:lnTo>
                      <a:pt x="0" y="24"/>
                    </a:lnTo>
                    <a:lnTo>
                      <a:pt x="36" y="36"/>
                    </a:lnTo>
                    <a:lnTo>
                      <a:pt x="60" y="36"/>
                    </a:lnTo>
                    <a:lnTo>
                      <a:pt x="66" y="30"/>
                    </a:lnTo>
                    <a:lnTo>
                      <a:pt x="78" y="12"/>
                    </a:lnTo>
                    <a:lnTo>
                      <a:pt x="114" y="0"/>
                    </a:lnTo>
                    <a:lnTo>
                      <a:pt x="84" y="6"/>
                    </a:lnTo>
                    <a:lnTo>
                      <a:pt x="72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54" name="Freeform 126">
                <a:extLst>
                  <a:ext uri="{FF2B5EF4-FFF2-40B4-BE49-F238E27FC236}">
                    <a16:creationId xmlns:a16="http://schemas.microsoft.com/office/drawing/2014/main" id="{1261595E-5E34-4607-A77A-38464D5C9F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37" y="2531"/>
                <a:ext cx="60" cy="24"/>
              </a:xfrm>
              <a:custGeom>
                <a:avLst/>
                <a:gdLst>
                  <a:gd name="T0" fmla="*/ 48 w 60"/>
                  <a:gd name="T1" fmla="*/ 0 h 24"/>
                  <a:gd name="T2" fmla="*/ 30 w 60"/>
                  <a:gd name="T3" fmla="*/ 12 h 24"/>
                  <a:gd name="T4" fmla="*/ 0 w 60"/>
                  <a:gd name="T5" fmla="*/ 18 h 24"/>
                  <a:gd name="T6" fmla="*/ 18 w 60"/>
                  <a:gd name="T7" fmla="*/ 24 h 24"/>
                  <a:gd name="T8" fmla="*/ 36 w 60"/>
                  <a:gd name="T9" fmla="*/ 18 h 24"/>
                  <a:gd name="T10" fmla="*/ 60 w 60"/>
                  <a:gd name="T11" fmla="*/ 18 h 24"/>
                  <a:gd name="T12" fmla="*/ 60 w 60"/>
                  <a:gd name="T13" fmla="*/ 6 h 24"/>
                  <a:gd name="T14" fmla="*/ 54 w 60"/>
                  <a:gd name="T15" fmla="*/ 0 h 24"/>
                  <a:gd name="T16" fmla="*/ 48 w 60"/>
                  <a:gd name="T17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0" h="24">
                    <a:moveTo>
                      <a:pt x="48" y="0"/>
                    </a:moveTo>
                    <a:lnTo>
                      <a:pt x="30" y="12"/>
                    </a:lnTo>
                    <a:lnTo>
                      <a:pt x="0" y="18"/>
                    </a:lnTo>
                    <a:lnTo>
                      <a:pt x="18" y="24"/>
                    </a:lnTo>
                    <a:lnTo>
                      <a:pt x="36" y="18"/>
                    </a:lnTo>
                    <a:lnTo>
                      <a:pt x="60" y="18"/>
                    </a:lnTo>
                    <a:lnTo>
                      <a:pt x="60" y="6"/>
                    </a:lnTo>
                    <a:lnTo>
                      <a:pt x="54" y="0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55" name="Freeform 127">
                <a:extLst>
                  <a:ext uri="{FF2B5EF4-FFF2-40B4-BE49-F238E27FC236}">
                    <a16:creationId xmlns:a16="http://schemas.microsoft.com/office/drawing/2014/main" id="{A35DA9DA-DE03-4EA6-A5FF-05538BE46C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8" y="2130"/>
                <a:ext cx="137" cy="36"/>
              </a:xfrm>
              <a:custGeom>
                <a:avLst/>
                <a:gdLst>
                  <a:gd name="T0" fmla="*/ 66 w 137"/>
                  <a:gd name="T1" fmla="*/ 6 h 36"/>
                  <a:gd name="T2" fmla="*/ 48 w 137"/>
                  <a:gd name="T3" fmla="*/ 12 h 36"/>
                  <a:gd name="T4" fmla="*/ 24 w 137"/>
                  <a:gd name="T5" fmla="*/ 24 h 36"/>
                  <a:gd name="T6" fmla="*/ 0 w 137"/>
                  <a:gd name="T7" fmla="*/ 30 h 36"/>
                  <a:gd name="T8" fmla="*/ 30 w 137"/>
                  <a:gd name="T9" fmla="*/ 36 h 36"/>
                  <a:gd name="T10" fmla="*/ 42 w 137"/>
                  <a:gd name="T11" fmla="*/ 30 h 36"/>
                  <a:gd name="T12" fmla="*/ 102 w 137"/>
                  <a:gd name="T13" fmla="*/ 30 h 36"/>
                  <a:gd name="T14" fmla="*/ 114 w 137"/>
                  <a:gd name="T15" fmla="*/ 24 h 36"/>
                  <a:gd name="T16" fmla="*/ 137 w 137"/>
                  <a:gd name="T17" fmla="*/ 6 h 36"/>
                  <a:gd name="T18" fmla="*/ 114 w 137"/>
                  <a:gd name="T19" fmla="*/ 12 h 36"/>
                  <a:gd name="T20" fmla="*/ 84 w 137"/>
                  <a:gd name="T21" fmla="*/ 18 h 36"/>
                  <a:gd name="T22" fmla="*/ 72 w 137"/>
                  <a:gd name="T23" fmla="*/ 18 h 36"/>
                  <a:gd name="T24" fmla="*/ 72 w 137"/>
                  <a:gd name="T25" fmla="*/ 12 h 36"/>
                  <a:gd name="T26" fmla="*/ 102 w 137"/>
                  <a:gd name="T27" fmla="*/ 0 h 36"/>
                  <a:gd name="T28" fmla="*/ 66 w 137"/>
                  <a:gd name="T29" fmla="*/ 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7" h="36">
                    <a:moveTo>
                      <a:pt x="66" y="6"/>
                    </a:moveTo>
                    <a:lnTo>
                      <a:pt x="48" y="12"/>
                    </a:lnTo>
                    <a:lnTo>
                      <a:pt x="24" y="24"/>
                    </a:lnTo>
                    <a:lnTo>
                      <a:pt x="0" y="30"/>
                    </a:lnTo>
                    <a:lnTo>
                      <a:pt x="30" y="36"/>
                    </a:lnTo>
                    <a:lnTo>
                      <a:pt x="42" y="30"/>
                    </a:lnTo>
                    <a:lnTo>
                      <a:pt x="102" y="30"/>
                    </a:lnTo>
                    <a:lnTo>
                      <a:pt x="114" y="24"/>
                    </a:lnTo>
                    <a:lnTo>
                      <a:pt x="137" y="6"/>
                    </a:lnTo>
                    <a:lnTo>
                      <a:pt x="114" y="12"/>
                    </a:lnTo>
                    <a:lnTo>
                      <a:pt x="84" y="18"/>
                    </a:lnTo>
                    <a:lnTo>
                      <a:pt x="72" y="18"/>
                    </a:lnTo>
                    <a:lnTo>
                      <a:pt x="72" y="12"/>
                    </a:lnTo>
                    <a:lnTo>
                      <a:pt x="102" y="0"/>
                    </a:lnTo>
                    <a:lnTo>
                      <a:pt x="66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56" name="Freeform 128">
                <a:extLst>
                  <a:ext uri="{FF2B5EF4-FFF2-40B4-BE49-F238E27FC236}">
                    <a16:creationId xmlns:a16="http://schemas.microsoft.com/office/drawing/2014/main" id="{8A723726-F5AD-4983-8EC6-CB0F41E0CD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50" y="2178"/>
                <a:ext cx="167" cy="48"/>
              </a:xfrm>
              <a:custGeom>
                <a:avLst/>
                <a:gdLst>
                  <a:gd name="T0" fmla="*/ 155 w 167"/>
                  <a:gd name="T1" fmla="*/ 0 h 48"/>
                  <a:gd name="T2" fmla="*/ 137 w 167"/>
                  <a:gd name="T3" fmla="*/ 6 h 48"/>
                  <a:gd name="T4" fmla="*/ 113 w 167"/>
                  <a:gd name="T5" fmla="*/ 18 h 48"/>
                  <a:gd name="T6" fmla="*/ 96 w 167"/>
                  <a:gd name="T7" fmla="*/ 24 h 48"/>
                  <a:gd name="T8" fmla="*/ 84 w 167"/>
                  <a:gd name="T9" fmla="*/ 24 h 48"/>
                  <a:gd name="T10" fmla="*/ 60 w 167"/>
                  <a:gd name="T11" fmla="*/ 18 h 48"/>
                  <a:gd name="T12" fmla="*/ 48 w 167"/>
                  <a:gd name="T13" fmla="*/ 12 h 48"/>
                  <a:gd name="T14" fmla="*/ 36 w 167"/>
                  <a:gd name="T15" fmla="*/ 18 h 48"/>
                  <a:gd name="T16" fmla="*/ 0 w 167"/>
                  <a:gd name="T17" fmla="*/ 30 h 48"/>
                  <a:gd name="T18" fmla="*/ 42 w 167"/>
                  <a:gd name="T19" fmla="*/ 30 h 48"/>
                  <a:gd name="T20" fmla="*/ 54 w 167"/>
                  <a:gd name="T21" fmla="*/ 42 h 48"/>
                  <a:gd name="T22" fmla="*/ 66 w 167"/>
                  <a:gd name="T23" fmla="*/ 48 h 48"/>
                  <a:gd name="T24" fmla="*/ 78 w 167"/>
                  <a:gd name="T25" fmla="*/ 48 h 48"/>
                  <a:gd name="T26" fmla="*/ 96 w 167"/>
                  <a:gd name="T27" fmla="*/ 42 h 48"/>
                  <a:gd name="T28" fmla="*/ 113 w 167"/>
                  <a:gd name="T29" fmla="*/ 24 h 48"/>
                  <a:gd name="T30" fmla="*/ 137 w 167"/>
                  <a:gd name="T31" fmla="*/ 18 h 48"/>
                  <a:gd name="T32" fmla="*/ 149 w 167"/>
                  <a:gd name="T33" fmla="*/ 6 h 48"/>
                  <a:gd name="T34" fmla="*/ 167 w 167"/>
                  <a:gd name="T35" fmla="*/ 0 h 48"/>
                  <a:gd name="T36" fmla="*/ 155 w 167"/>
                  <a:gd name="T3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7" h="48">
                    <a:moveTo>
                      <a:pt x="155" y="0"/>
                    </a:moveTo>
                    <a:lnTo>
                      <a:pt x="137" y="6"/>
                    </a:lnTo>
                    <a:lnTo>
                      <a:pt x="113" y="18"/>
                    </a:lnTo>
                    <a:lnTo>
                      <a:pt x="96" y="24"/>
                    </a:lnTo>
                    <a:lnTo>
                      <a:pt x="84" y="24"/>
                    </a:lnTo>
                    <a:lnTo>
                      <a:pt x="60" y="18"/>
                    </a:lnTo>
                    <a:lnTo>
                      <a:pt x="48" y="12"/>
                    </a:lnTo>
                    <a:lnTo>
                      <a:pt x="36" y="18"/>
                    </a:lnTo>
                    <a:lnTo>
                      <a:pt x="0" y="30"/>
                    </a:lnTo>
                    <a:lnTo>
                      <a:pt x="42" y="30"/>
                    </a:lnTo>
                    <a:lnTo>
                      <a:pt x="54" y="42"/>
                    </a:lnTo>
                    <a:lnTo>
                      <a:pt x="66" y="48"/>
                    </a:lnTo>
                    <a:lnTo>
                      <a:pt x="78" y="48"/>
                    </a:lnTo>
                    <a:lnTo>
                      <a:pt x="96" y="42"/>
                    </a:lnTo>
                    <a:lnTo>
                      <a:pt x="113" y="24"/>
                    </a:lnTo>
                    <a:lnTo>
                      <a:pt x="137" y="18"/>
                    </a:lnTo>
                    <a:lnTo>
                      <a:pt x="149" y="6"/>
                    </a:lnTo>
                    <a:lnTo>
                      <a:pt x="167" y="0"/>
                    </a:lnTo>
                    <a:lnTo>
                      <a:pt x="155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57" name="Freeform 129">
                <a:extLst>
                  <a:ext uri="{FF2B5EF4-FFF2-40B4-BE49-F238E27FC236}">
                    <a16:creationId xmlns:a16="http://schemas.microsoft.com/office/drawing/2014/main" id="{41DB0BB0-422D-403A-A2EE-49C3C71CBB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16" y="2220"/>
                <a:ext cx="95" cy="36"/>
              </a:xfrm>
              <a:custGeom>
                <a:avLst/>
                <a:gdLst>
                  <a:gd name="T0" fmla="*/ 65 w 95"/>
                  <a:gd name="T1" fmla="*/ 6 h 36"/>
                  <a:gd name="T2" fmla="*/ 47 w 95"/>
                  <a:gd name="T3" fmla="*/ 18 h 36"/>
                  <a:gd name="T4" fmla="*/ 36 w 95"/>
                  <a:gd name="T5" fmla="*/ 24 h 36"/>
                  <a:gd name="T6" fmla="*/ 12 w 95"/>
                  <a:gd name="T7" fmla="*/ 24 h 36"/>
                  <a:gd name="T8" fmla="*/ 0 w 95"/>
                  <a:gd name="T9" fmla="*/ 30 h 36"/>
                  <a:gd name="T10" fmla="*/ 24 w 95"/>
                  <a:gd name="T11" fmla="*/ 36 h 36"/>
                  <a:gd name="T12" fmla="*/ 36 w 95"/>
                  <a:gd name="T13" fmla="*/ 36 h 36"/>
                  <a:gd name="T14" fmla="*/ 59 w 95"/>
                  <a:gd name="T15" fmla="*/ 12 h 36"/>
                  <a:gd name="T16" fmla="*/ 95 w 95"/>
                  <a:gd name="T17" fmla="*/ 0 h 36"/>
                  <a:gd name="T18" fmla="*/ 65 w 95"/>
                  <a:gd name="T19" fmla="*/ 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5" h="36">
                    <a:moveTo>
                      <a:pt x="65" y="6"/>
                    </a:moveTo>
                    <a:lnTo>
                      <a:pt x="47" y="18"/>
                    </a:lnTo>
                    <a:lnTo>
                      <a:pt x="36" y="24"/>
                    </a:lnTo>
                    <a:lnTo>
                      <a:pt x="12" y="24"/>
                    </a:lnTo>
                    <a:lnTo>
                      <a:pt x="0" y="30"/>
                    </a:lnTo>
                    <a:lnTo>
                      <a:pt x="24" y="36"/>
                    </a:lnTo>
                    <a:lnTo>
                      <a:pt x="36" y="36"/>
                    </a:lnTo>
                    <a:lnTo>
                      <a:pt x="59" y="12"/>
                    </a:lnTo>
                    <a:lnTo>
                      <a:pt x="95" y="0"/>
                    </a:lnTo>
                    <a:lnTo>
                      <a:pt x="65" y="6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58" name="Freeform 130">
                <a:extLst>
                  <a:ext uri="{FF2B5EF4-FFF2-40B4-BE49-F238E27FC236}">
                    <a16:creationId xmlns:a16="http://schemas.microsoft.com/office/drawing/2014/main" id="{75AF2DFF-7DCA-4440-A413-316C1C803B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1" y="2292"/>
                <a:ext cx="78" cy="42"/>
              </a:xfrm>
              <a:custGeom>
                <a:avLst/>
                <a:gdLst>
                  <a:gd name="T0" fmla="*/ 60 w 78"/>
                  <a:gd name="T1" fmla="*/ 0 h 42"/>
                  <a:gd name="T2" fmla="*/ 42 w 78"/>
                  <a:gd name="T3" fmla="*/ 18 h 42"/>
                  <a:gd name="T4" fmla="*/ 24 w 78"/>
                  <a:gd name="T5" fmla="*/ 24 h 42"/>
                  <a:gd name="T6" fmla="*/ 18 w 78"/>
                  <a:gd name="T7" fmla="*/ 30 h 42"/>
                  <a:gd name="T8" fmla="*/ 0 w 78"/>
                  <a:gd name="T9" fmla="*/ 42 h 42"/>
                  <a:gd name="T10" fmla="*/ 18 w 78"/>
                  <a:gd name="T11" fmla="*/ 36 h 42"/>
                  <a:gd name="T12" fmla="*/ 30 w 78"/>
                  <a:gd name="T13" fmla="*/ 42 h 42"/>
                  <a:gd name="T14" fmla="*/ 42 w 78"/>
                  <a:gd name="T15" fmla="*/ 42 h 42"/>
                  <a:gd name="T16" fmla="*/ 48 w 78"/>
                  <a:gd name="T17" fmla="*/ 30 h 42"/>
                  <a:gd name="T18" fmla="*/ 60 w 78"/>
                  <a:gd name="T19" fmla="*/ 12 h 42"/>
                  <a:gd name="T20" fmla="*/ 66 w 78"/>
                  <a:gd name="T21" fmla="*/ 6 h 42"/>
                  <a:gd name="T22" fmla="*/ 78 w 78"/>
                  <a:gd name="T23" fmla="*/ 0 h 42"/>
                  <a:gd name="T24" fmla="*/ 72 w 78"/>
                  <a:gd name="T25" fmla="*/ 0 h 42"/>
                  <a:gd name="T26" fmla="*/ 60 w 78"/>
                  <a:gd name="T27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8" h="42">
                    <a:moveTo>
                      <a:pt x="60" y="0"/>
                    </a:moveTo>
                    <a:lnTo>
                      <a:pt x="42" y="18"/>
                    </a:lnTo>
                    <a:lnTo>
                      <a:pt x="24" y="24"/>
                    </a:lnTo>
                    <a:lnTo>
                      <a:pt x="18" y="30"/>
                    </a:lnTo>
                    <a:lnTo>
                      <a:pt x="0" y="42"/>
                    </a:lnTo>
                    <a:lnTo>
                      <a:pt x="18" y="36"/>
                    </a:lnTo>
                    <a:lnTo>
                      <a:pt x="30" y="42"/>
                    </a:lnTo>
                    <a:lnTo>
                      <a:pt x="42" y="42"/>
                    </a:lnTo>
                    <a:lnTo>
                      <a:pt x="48" y="30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8" y="0"/>
                    </a:lnTo>
                    <a:lnTo>
                      <a:pt x="72" y="0"/>
                    </a:lnTo>
                    <a:lnTo>
                      <a:pt x="60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59" name="Freeform 131">
                <a:extLst>
                  <a:ext uri="{FF2B5EF4-FFF2-40B4-BE49-F238E27FC236}">
                    <a16:creationId xmlns:a16="http://schemas.microsoft.com/office/drawing/2014/main" id="{C68E4318-9AC3-463F-AE80-AE0D47DB96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55" y="2334"/>
                <a:ext cx="42" cy="30"/>
              </a:xfrm>
              <a:custGeom>
                <a:avLst/>
                <a:gdLst>
                  <a:gd name="T0" fmla="*/ 24 w 42"/>
                  <a:gd name="T1" fmla="*/ 18 h 30"/>
                  <a:gd name="T2" fmla="*/ 0 w 42"/>
                  <a:gd name="T3" fmla="*/ 30 h 30"/>
                  <a:gd name="T4" fmla="*/ 30 w 42"/>
                  <a:gd name="T5" fmla="*/ 30 h 30"/>
                  <a:gd name="T6" fmla="*/ 36 w 42"/>
                  <a:gd name="T7" fmla="*/ 12 h 30"/>
                  <a:gd name="T8" fmla="*/ 42 w 42"/>
                  <a:gd name="T9" fmla="*/ 0 h 30"/>
                  <a:gd name="T10" fmla="*/ 24 w 42"/>
                  <a:gd name="T11" fmla="*/ 18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2" h="30">
                    <a:moveTo>
                      <a:pt x="24" y="18"/>
                    </a:moveTo>
                    <a:lnTo>
                      <a:pt x="0" y="30"/>
                    </a:lnTo>
                    <a:lnTo>
                      <a:pt x="30" y="30"/>
                    </a:lnTo>
                    <a:lnTo>
                      <a:pt x="36" y="12"/>
                    </a:lnTo>
                    <a:lnTo>
                      <a:pt x="42" y="0"/>
                    </a:lnTo>
                    <a:lnTo>
                      <a:pt x="24" y="18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60" name="Freeform 132">
                <a:extLst>
                  <a:ext uri="{FF2B5EF4-FFF2-40B4-BE49-F238E27FC236}">
                    <a16:creationId xmlns:a16="http://schemas.microsoft.com/office/drawing/2014/main" id="{B93F11F2-AB6F-426A-B6C4-F89F89DB84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4" y="2896"/>
                <a:ext cx="84" cy="12"/>
              </a:xfrm>
              <a:custGeom>
                <a:avLst/>
                <a:gdLst>
                  <a:gd name="T0" fmla="*/ 0 w 84"/>
                  <a:gd name="T1" fmla="*/ 0 h 12"/>
                  <a:gd name="T2" fmla="*/ 30 w 84"/>
                  <a:gd name="T3" fmla="*/ 0 h 12"/>
                  <a:gd name="T4" fmla="*/ 48 w 84"/>
                  <a:gd name="T5" fmla="*/ 6 h 12"/>
                  <a:gd name="T6" fmla="*/ 84 w 84"/>
                  <a:gd name="T7" fmla="*/ 12 h 12"/>
                  <a:gd name="T8" fmla="*/ 48 w 84"/>
                  <a:gd name="T9" fmla="*/ 12 h 12"/>
                  <a:gd name="T10" fmla="*/ 0 w 8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4" h="12">
                    <a:moveTo>
                      <a:pt x="0" y="0"/>
                    </a:moveTo>
                    <a:lnTo>
                      <a:pt x="30" y="0"/>
                    </a:lnTo>
                    <a:lnTo>
                      <a:pt x="48" y="6"/>
                    </a:lnTo>
                    <a:lnTo>
                      <a:pt x="84" y="12"/>
                    </a:lnTo>
                    <a:lnTo>
                      <a:pt x="48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61" name="Rectangle 133">
                <a:extLst>
                  <a:ext uri="{FF2B5EF4-FFF2-40B4-BE49-F238E27FC236}">
                    <a16:creationId xmlns:a16="http://schemas.microsoft.com/office/drawing/2014/main" id="{DFC4C46C-2365-4B7F-80C6-00A11F6BC3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3" y="915"/>
                <a:ext cx="961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3600" b="1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Perfect</a:t>
                </a:r>
                <a:endParaRPr lang="en-US" altLang="en-US" dirty="0"/>
              </a:p>
            </p:txBody>
          </p:sp>
          <p:sp>
            <p:nvSpPr>
              <p:cNvPr id="176262" name="Rectangle 134">
                <a:extLst>
                  <a:ext uri="{FF2B5EF4-FFF2-40B4-BE49-F238E27FC236}">
                    <a16:creationId xmlns:a16="http://schemas.microsoft.com/office/drawing/2014/main" id="{29822043-3DD8-47D4-9953-5AD3D92F73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3" y="1221"/>
                <a:ext cx="1268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3600" b="1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Complete</a:t>
                </a:r>
                <a:endParaRPr lang="en-US" altLang="en-US" dirty="0"/>
              </a:p>
            </p:txBody>
          </p:sp>
          <p:sp>
            <p:nvSpPr>
              <p:cNvPr id="176263" name="Freeform 135">
                <a:extLst>
                  <a:ext uri="{FF2B5EF4-FFF2-40B4-BE49-F238E27FC236}">
                    <a16:creationId xmlns:a16="http://schemas.microsoft.com/office/drawing/2014/main" id="{E80A3952-E965-4BD7-A760-87014F515F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" y="2711"/>
                <a:ext cx="2050" cy="676"/>
              </a:xfrm>
              <a:custGeom>
                <a:avLst/>
                <a:gdLst>
                  <a:gd name="T0" fmla="*/ 0 w 2050"/>
                  <a:gd name="T1" fmla="*/ 0 h 676"/>
                  <a:gd name="T2" fmla="*/ 216 w 2050"/>
                  <a:gd name="T3" fmla="*/ 365 h 676"/>
                  <a:gd name="T4" fmla="*/ 240 w 2050"/>
                  <a:gd name="T5" fmla="*/ 401 h 676"/>
                  <a:gd name="T6" fmla="*/ 264 w 2050"/>
                  <a:gd name="T7" fmla="*/ 425 h 676"/>
                  <a:gd name="T8" fmla="*/ 294 w 2050"/>
                  <a:gd name="T9" fmla="*/ 449 h 676"/>
                  <a:gd name="T10" fmla="*/ 330 w 2050"/>
                  <a:gd name="T11" fmla="*/ 479 h 676"/>
                  <a:gd name="T12" fmla="*/ 354 w 2050"/>
                  <a:gd name="T13" fmla="*/ 497 h 676"/>
                  <a:gd name="T14" fmla="*/ 383 w 2050"/>
                  <a:gd name="T15" fmla="*/ 515 h 676"/>
                  <a:gd name="T16" fmla="*/ 491 w 2050"/>
                  <a:gd name="T17" fmla="*/ 568 h 676"/>
                  <a:gd name="T18" fmla="*/ 533 w 2050"/>
                  <a:gd name="T19" fmla="*/ 580 h 676"/>
                  <a:gd name="T20" fmla="*/ 581 w 2050"/>
                  <a:gd name="T21" fmla="*/ 598 h 676"/>
                  <a:gd name="T22" fmla="*/ 641 w 2050"/>
                  <a:gd name="T23" fmla="*/ 616 h 676"/>
                  <a:gd name="T24" fmla="*/ 713 w 2050"/>
                  <a:gd name="T25" fmla="*/ 634 h 676"/>
                  <a:gd name="T26" fmla="*/ 809 w 2050"/>
                  <a:gd name="T27" fmla="*/ 652 h 676"/>
                  <a:gd name="T28" fmla="*/ 887 w 2050"/>
                  <a:gd name="T29" fmla="*/ 664 h 676"/>
                  <a:gd name="T30" fmla="*/ 959 w 2050"/>
                  <a:gd name="T31" fmla="*/ 670 h 676"/>
                  <a:gd name="T32" fmla="*/ 1055 w 2050"/>
                  <a:gd name="T33" fmla="*/ 676 h 676"/>
                  <a:gd name="T34" fmla="*/ 1217 w 2050"/>
                  <a:gd name="T35" fmla="*/ 676 h 676"/>
                  <a:gd name="T36" fmla="*/ 1300 w 2050"/>
                  <a:gd name="T37" fmla="*/ 670 h 676"/>
                  <a:gd name="T38" fmla="*/ 1372 w 2050"/>
                  <a:gd name="T39" fmla="*/ 664 h 676"/>
                  <a:gd name="T40" fmla="*/ 1456 w 2050"/>
                  <a:gd name="T41" fmla="*/ 646 h 676"/>
                  <a:gd name="T42" fmla="*/ 1522 w 2050"/>
                  <a:gd name="T43" fmla="*/ 634 h 676"/>
                  <a:gd name="T44" fmla="*/ 1630 w 2050"/>
                  <a:gd name="T45" fmla="*/ 610 h 676"/>
                  <a:gd name="T46" fmla="*/ 2050 w 2050"/>
                  <a:gd name="T47" fmla="*/ 78 h 676"/>
                  <a:gd name="T48" fmla="*/ 0 w 2050"/>
                  <a:gd name="T49" fmla="*/ 0 h 6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50" h="676">
                    <a:moveTo>
                      <a:pt x="0" y="0"/>
                    </a:moveTo>
                    <a:lnTo>
                      <a:pt x="216" y="365"/>
                    </a:lnTo>
                    <a:lnTo>
                      <a:pt x="240" y="401"/>
                    </a:lnTo>
                    <a:lnTo>
                      <a:pt x="264" y="425"/>
                    </a:lnTo>
                    <a:lnTo>
                      <a:pt x="294" y="449"/>
                    </a:lnTo>
                    <a:lnTo>
                      <a:pt x="330" y="479"/>
                    </a:lnTo>
                    <a:lnTo>
                      <a:pt x="354" y="497"/>
                    </a:lnTo>
                    <a:lnTo>
                      <a:pt x="383" y="515"/>
                    </a:lnTo>
                    <a:lnTo>
                      <a:pt x="491" y="568"/>
                    </a:lnTo>
                    <a:lnTo>
                      <a:pt x="533" y="580"/>
                    </a:lnTo>
                    <a:lnTo>
                      <a:pt x="581" y="598"/>
                    </a:lnTo>
                    <a:lnTo>
                      <a:pt x="641" y="616"/>
                    </a:lnTo>
                    <a:lnTo>
                      <a:pt x="713" y="634"/>
                    </a:lnTo>
                    <a:lnTo>
                      <a:pt x="809" y="652"/>
                    </a:lnTo>
                    <a:lnTo>
                      <a:pt x="887" y="664"/>
                    </a:lnTo>
                    <a:lnTo>
                      <a:pt x="959" y="670"/>
                    </a:lnTo>
                    <a:lnTo>
                      <a:pt x="1055" y="676"/>
                    </a:lnTo>
                    <a:lnTo>
                      <a:pt x="1217" y="676"/>
                    </a:lnTo>
                    <a:lnTo>
                      <a:pt x="1300" y="670"/>
                    </a:lnTo>
                    <a:lnTo>
                      <a:pt x="1372" y="664"/>
                    </a:lnTo>
                    <a:lnTo>
                      <a:pt x="1456" y="646"/>
                    </a:lnTo>
                    <a:lnTo>
                      <a:pt x="1522" y="634"/>
                    </a:lnTo>
                    <a:lnTo>
                      <a:pt x="1630" y="610"/>
                    </a:lnTo>
                    <a:lnTo>
                      <a:pt x="2050" y="7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89898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64" name="Freeform 136">
                <a:extLst>
                  <a:ext uri="{FF2B5EF4-FFF2-40B4-BE49-F238E27FC236}">
                    <a16:creationId xmlns:a16="http://schemas.microsoft.com/office/drawing/2014/main" id="{064244AA-17A4-46ED-A368-5AD90DB295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" y="2830"/>
                <a:ext cx="2080" cy="503"/>
              </a:xfrm>
              <a:custGeom>
                <a:avLst/>
                <a:gdLst>
                  <a:gd name="T0" fmla="*/ 54 w 2080"/>
                  <a:gd name="T1" fmla="*/ 108 h 503"/>
                  <a:gd name="T2" fmla="*/ 0 w 2080"/>
                  <a:gd name="T3" fmla="*/ 18 h 503"/>
                  <a:gd name="T4" fmla="*/ 2080 w 2080"/>
                  <a:gd name="T5" fmla="*/ 0 h 503"/>
                  <a:gd name="T6" fmla="*/ 1948 w 2080"/>
                  <a:gd name="T7" fmla="*/ 228 h 503"/>
                  <a:gd name="T8" fmla="*/ 1924 w 2080"/>
                  <a:gd name="T9" fmla="*/ 264 h 503"/>
                  <a:gd name="T10" fmla="*/ 1918 w 2080"/>
                  <a:gd name="T11" fmla="*/ 282 h 503"/>
                  <a:gd name="T12" fmla="*/ 1870 w 2080"/>
                  <a:gd name="T13" fmla="*/ 330 h 503"/>
                  <a:gd name="T14" fmla="*/ 1828 w 2080"/>
                  <a:gd name="T15" fmla="*/ 360 h 503"/>
                  <a:gd name="T16" fmla="*/ 1774 w 2080"/>
                  <a:gd name="T17" fmla="*/ 396 h 503"/>
                  <a:gd name="T18" fmla="*/ 1666 w 2080"/>
                  <a:gd name="T19" fmla="*/ 443 h 503"/>
                  <a:gd name="T20" fmla="*/ 1600 w 2080"/>
                  <a:gd name="T21" fmla="*/ 473 h 503"/>
                  <a:gd name="T22" fmla="*/ 1546 w 2080"/>
                  <a:gd name="T23" fmla="*/ 485 h 503"/>
                  <a:gd name="T24" fmla="*/ 1498 w 2080"/>
                  <a:gd name="T25" fmla="*/ 503 h 503"/>
                  <a:gd name="T26" fmla="*/ 1552 w 2080"/>
                  <a:gd name="T27" fmla="*/ 467 h 503"/>
                  <a:gd name="T28" fmla="*/ 1564 w 2080"/>
                  <a:gd name="T29" fmla="*/ 449 h 503"/>
                  <a:gd name="T30" fmla="*/ 1576 w 2080"/>
                  <a:gd name="T31" fmla="*/ 425 h 503"/>
                  <a:gd name="T32" fmla="*/ 1582 w 2080"/>
                  <a:gd name="T33" fmla="*/ 401 h 503"/>
                  <a:gd name="T34" fmla="*/ 1576 w 2080"/>
                  <a:gd name="T35" fmla="*/ 372 h 503"/>
                  <a:gd name="T36" fmla="*/ 1570 w 2080"/>
                  <a:gd name="T37" fmla="*/ 348 h 503"/>
                  <a:gd name="T38" fmla="*/ 1552 w 2080"/>
                  <a:gd name="T39" fmla="*/ 336 h 503"/>
                  <a:gd name="T40" fmla="*/ 1528 w 2080"/>
                  <a:gd name="T41" fmla="*/ 324 h 503"/>
                  <a:gd name="T42" fmla="*/ 1492 w 2080"/>
                  <a:gd name="T43" fmla="*/ 318 h 503"/>
                  <a:gd name="T44" fmla="*/ 1378 w 2080"/>
                  <a:gd name="T45" fmla="*/ 324 h 503"/>
                  <a:gd name="T46" fmla="*/ 1270 w 2080"/>
                  <a:gd name="T47" fmla="*/ 336 h 503"/>
                  <a:gd name="T48" fmla="*/ 1187 w 2080"/>
                  <a:gd name="T49" fmla="*/ 342 h 503"/>
                  <a:gd name="T50" fmla="*/ 941 w 2080"/>
                  <a:gd name="T51" fmla="*/ 342 h 503"/>
                  <a:gd name="T52" fmla="*/ 857 w 2080"/>
                  <a:gd name="T53" fmla="*/ 336 h 503"/>
                  <a:gd name="T54" fmla="*/ 785 w 2080"/>
                  <a:gd name="T55" fmla="*/ 330 h 503"/>
                  <a:gd name="T56" fmla="*/ 725 w 2080"/>
                  <a:gd name="T57" fmla="*/ 324 h 503"/>
                  <a:gd name="T58" fmla="*/ 617 w 2080"/>
                  <a:gd name="T59" fmla="*/ 306 h 503"/>
                  <a:gd name="T60" fmla="*/ 449 w 2080"/>
                  <a:gd name="T61" fmla="*/ 258 h 503"/>
                  <a:gd name="T62" fmla="*/ 389 w 2080"/>
                  <a:gd name="T63" fmla="*/ 240 h 503"/>
                  <a:gd name="T64" fmla="*/ 311 w 2080"/>
                  <a:gd name="T65" fmla="*/ 216 h 503"/>
                  <a:gd name="T66" fmla="*/ 258 w 2080"/>
                  <a:gd name="T67" fmla="*/ 192 h 503"/>
                  <a:gd name="T68" fmla="*/ 150 w 2080"/>
                  <a:gd name="T69" fmla="*/ 138 h 503"/>
                  <a:gd name="T70" fmla="*/ 108 w 2080"/>
                  <a:gd name="T71" fmla="*/ 114 h 503"/>
                  <a:gd name="T72" fmla="*/ 84 w 2080"/>
                  <a:gd name="T73" fmla="*/ 96 h 503"/>
                  <a:gd name="T74" fmla="*/ 72 w 2080"/>
                  <a:gd name="T75" fmla="*/ 90 h 503"/>
                  <a:gd name="T76" fmla="*/ 60 w 2080"/>
                  <a:gd name="T77" fmla="*/ 90 h 503"/>
                  <a:gd name="T78" fmla="*/ 54 w 2080"/>
                  <a:gd name="T79" fmla="*/ 96 h 503"/>
                  <a:gd name="T80" fmla="*/ 54 w 2080"/>
                  <a:gd name="T81" fmla="*/ 108 h 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080" h="503">
                    <a:moveTo>
                      <a:pt x="54" y="108"/>
                    </a:moveTo>
                    <a:lnTo>
                      <a:pt x="0" y="18"/>
                    </a:lnTo>
                    <a:lnTo>
                      <a:pt x="2080" y="0"/>
                    </a:lnTo>
                    <a:lnTo>
                      <a:pt x="1948" y="228"/>
                    </a:lnTo>
                    <a:lnTo>
                      <a:pt x="1924" y="264"/>
                    </a:lnTo>
                    <a:lnTo>
                      <a:pt x="1918" y="282"/>
                    </a:lnTo>
                    <a:lnTo>
                      <a:pt x="1870" y="330"/>
                    </a:lnTo>
                    <a:lnTo>
                      <a:pt x="1828" y="360"/>
                    </a:lnTo>
                    <a:lnTo>
                      <a:pt x="1774" y="396"/>
                    </a:lnTo>
                    <a:lnTo>
                      <a:pt x="1666" y="443"/>
                    </a:lnTo>
                    <a:lnTo>
                      <a:pt x="1600" y="473"/>
                    </a:lnTo>
                    <a:lnTo>
                      <a:pt x="1546" y="485"/>
                    </a:lnTo>
                    <a:lnTo>
                      <a:pt x="1498" y="503"/>
                    </a:lnTo>
                    <a:lnTo>
                      <a:pt x="1552" y="467"/>
                    </a:lnTo>
                    <a:lnTo>
                      <a:pt x="1564" y="449"/>
                    </a:lnTo>
                    <a:lnTo>
                      <a:pt x="1576" y="425"/>
                    </a:lnTo>
                    <a:lnTo>
                      <a:pt x="1582" y="401"/>
                    </a:lnTo>
                    <a:lnTo>
                      <a:pt x="1576" y="372"/>
                    </a:lnTo>
                    <a:lnTo>
                      <a:pt x="1570" y="348"/>
                    </a:lnTo>
                    <a:lnTo>
                      <a:pt x="1552" y="336"/>
                    </a:lnTo>
                    <a:lnTo>
                      <a:pt x="1528" y="324"/>
                    </a:lnTo>
                    <a:lnTo>
                      <a:pt x="1492" y="318"/>
                    </a:lnTo>
                    <a:lnTo>
                      <a:pt x="1378" y="324"/>
                    </a:lnTo>
                    <a:lnTo>
                      <a:pt x="1270" y="336"/>
                    </a:lnTo>
                    <a:lnTo>
                      <a:pt x="1187" y="342"/>
                    </a:lnTo>
                    <a:lnTo>
                      <a:pt x="941" y="342"/>
                    </a:lnTo>
                    <a:lnTo>
                      <a:pt x="857" y="336"/>
                    </a:lnTo>
                    <a:lnTo>
                      <a:pt x="785" y="330"/>
                    </a:lnTo>
                    <a:lnTo>
                      <a:pt x="725" y="324"/>
                    </a:lnTo>
                    <a:lnTo>
                      <a:pt x="617" y="306"/>
                    </a:lnTo>
                    <a:lnTo>
                      <a:pt x="449" y="258"/>
                    </a:lnTo>
                    <a:lnTo>
                      <a:pt x="389" y="240"/>
                    </a:lnTo>
                    <a:lnTo>
                      <a:pt x="311" y="216"/>
                    </a:lnTo>
                    <a:lnTo>
                      <a:pt x="258" y="192"/>
                    </a:lnTo>
                    <a:lnTo>
                      <a:pt x="150" y="138"/>
                    </a:lnTo>
                    <a:lnTo>
                      <a:pt x="108" y="114"/>
                    </a:lnTo>
                    <a:lnTo>
                      <a:pt x="84" y="96"/>
                    </a:lnTo>
                    <a:lnTo>
                      <a:pt x="72" y="90"/>
                    </a:lnTo>
                    <a:lnTo>
                      <a:pt x="60" y="90"/>
                    </a:lnTo>
                    <a:lnTo>
                      <a:pt x="54" y="96"/>
                    </a:lnTo>
                    <a:lnTo>
                      <a:pt x="54" y="108"/>
                    </a:lnTo>
                    <a:close/>
                  </a:path>
                </a:pathLst>
              </a:custGeom>
              <a:solidFill>
                <a:srgbClr val="383838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65" name="Freeform 137">
                <a:extLst>
                  <a:ext uri="{FF2B5EF4-FFF2-40B4-BE49-F238E27FC236}">
                    <a16:creationId xmlns:a16="http://schemas.microsoft.com/office/drawing/2014/main" id="{961C40B1-19D0-415D-9707-AA327621E5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" y="1915"/>
                <a:ext cx="2421" cy="1233"/>
              </a:xfrm>
              <a:custGeom>
                <a:avLst/>
                <a:gdLst>
                  <a:gd name="T0" fmla="*/ 0 w 2421"/>
                  <a:gd name="T1" fmla="*/ 616 h 1233"/>
                  <a:gd name="T2" fmla="*/ 6 w 2421"/>
                  <a:gd name="T3" fmla="*/ 556 h 1233"/>
                  <a:gd name="T4" fmla="*/ 24 w 2421"/>
                  <a:gd name="T5" fmla="*/ 490 h 1233"/>
                  <a:gd name="T6" fmla="*/ 54 w 2421"/>
                  <a:gd name="T7" fmla="*/ 437 h 1233"/>
                  <a:gd name="T8" fmla="*/ 96 w 2421"/>
                  <a:gd name="T9" fmla="*/ 377 h 1233"/>
                  <a:gd name="T10" fmla="*/ 150 w 2421"/>
                  <a:gd name="T11" fmla="*/ 323 h 1233"/>
                  <a:gd name="T12" fmla="*/ 210 w 2421"/>
                  <a:gd name="T13" fmla="*/ 275 h 1233"/>
                  <a:gd name="T14" fmla="*/ 282 w 2421"/>
                  <a:gd name="T15" fmla="*/ 227 h 1233"/>
                  <a:gd name="T16" fmla="*/ 360 w 2421"/>
                  <a:gd name="T17" fmla="*/ 185 h 1233"/>
                  <a:gd name="T18" fmla="*/ 444 w 2421"/>
                  <a:gd name="T19" fmla="*/ 143 h 1233"/>
                  <a:gd name="T20" fmla="*/ 539 w 2421"/>
                  <a:gd name="T21" fmla="*/ 107 h 1233"/>
                  <a:gd name="T22" fmla="*/ 635 w 2421"/>
                  <a:gd name="T23" fmla="*/ 77 h 1233"/>
                  <a:gd name="T24" fmla="*/ 743 w 2421"/>
                  <a:gd name="T25" fmla="*/ 47 h 1233"/>
                  <a:gd name="T26" fmla="*/ 971 w 2421"/>
                  <a:gd name="T27" fmla="*/ 12 h 1233"/>
                  <a:gd name="T28" fmla="*/ 1211 w 2421"/>
                  <a:gd name="T29" fmla="*/ 0 h 1233"/>
                  <a:gd name="T30" fmla="*/ 1450 w 2421"/>
                  <a:gd name="T31" fmla="*/ 12 h 1233"/>
                  <a:gd name="T32" fmla="*/ 1678 w 2421"/>
                  <a:gd name="T33" fmla="*/ 47 h 1233"/>
                  <a:gd name="T34" fmla="*/ 1786 w 2421"/>
                  <a:gd name="T35" fmla="*/ 77 h 1233"/>
                  <a:gd name="T36" fmla="*/ 1882 w 2421"/>
                  <a:gd name="T37" fmla="*/ 107 h 1233"/>
                  <a:gd name="T38" fmla="*/ 1978 w 2421"/>
                  <a:gd name="T39" fmla="*/ 143 h 1233"/>
                  <a:gd name="T40" fmla="*/ 2062 w 2421"/>
                  <a:gd name="T41" fmla="*/ 185 h 1233"/>
                  <a:gd name="T42" fmla="*/ 2140 w 2421"/>
                  <a:gd name="T43" fmla="*/ 227 h 1233"/>
                  <a:gd name="T44" fmla="*/ 2212 w 2421"/>
                  <a:gd name="T45" fmla="*/ 275 h 1233"/>
                  <a:gd name="T46" fmla="*/ 2272 w 2421"/>
                  <a:gd name="T47" fmla="*/ 323 h 1233"/>
                  <a:gd name="T48" fmla="*/ 2325 w 2421"/>
                  <a:gd name="T49" fmla="*/ 377 h 1233"/>
                  <a:gd name="T50" fmla="*/ 2367 w 2421"/>
                  <a:gd name="T51" fmla="*/ 437 h 1233"/>
                  <a:gd name="T52" fmla="*/ 2397 w 2421"/>
                  <a:gd name="T53" fmla="*/ 490 h 1233"/>
                  <a:gd name="T54" fmla="*/ 2415 w 2421"/>
                  <a:gd name="T55" fmla="*/ 556 h 1233"/>
                  <a:gd name="T56" fmla="*/ 2421 w 2421"/>
                  <a:gd name="T57" fmla="*/ 616 h 1233"/>
                  <a:gd name="T58" fmla="*/ 2415 w 2421"/>
                  <a:gd name="T59" fmla="*/ 676 h 1233"/>
                  <a:gd name="T60" fmla="*/ 2397 w 2421"/>
                  <a:gd name="T61" fmla="*/ 742 h 1233"/>
                  <a:gd name="T62" fmla="*/ 2367 w 2421"/>
                  <a:gd name="T63" fmla="*/ 796 h 1233"/>
                  <a:gd name="T64" fmla="*/ 2325 w 2421"/>
                  <a:gd name="T65" fmla="*/ 856 h 1233"/>
                  <a:gd name="T66" fmla="*/ 2272 w 2421"/>
                  <a:gd name="T67" fmla="*/ 909 h 1233"/>
                  <a:gd name="T68" fmla="*/ 2212 w 2421"/>
                  <a:gd name="T69" fmla="*/ 957 h 1233"/>
                  <a:gd name="T70" fmla="*/ 2140 w 2421"/>
                  <a:gd name="T71" fmla="*/ 1005 h 1233"/>
                  <a:gd name="T72" fmla="*/ 2062 w 2421"/>
                  <a:gd name="T73" fmla="*/ 1053 h 1233"/>
                  <a:gd name="T74" fmla="*/ 1978 w 2421"/>
                  <a:gd name="T75" fmla="*/ 1089 h 1233"/>
                  <a:gd name="T76" fmla="*/ 1882 w 2421"/>
                  <a:gd name="T77" fmla="*/ 1125 h 1233"/>
                  <a:gd name="T78" fmla="*/ 1786 w 2421"/>
                  <a:gd name="T79" fmla="*/ 1155 h 1233"/>
                  <a:gd name="T80" fmla="*/ 1678 w 2421"/>
                  <a:gd name="T81" fmla="*/ 1185 h 1233"/>
                  <a:gd name="T82" fmla="*/ 1450 w 2421"/>
                  <a:gd name="T83" fmla="*/ 1221 h 1233"/>
                  <a:gd name="T84" fmla="*/ 1211 w 2421"/>
                  <a:gd name="T85" fmla="*/ 1233 h 1233"/>
                  <a:gd name="T86" fmla="*/ 971 w 2421"/>
                  <a:gd name="T87" fmla="*/ 1221 h 1233"/>
                  <a:gd name="T88" fmla="*/ 743 w 2421"/>
                  <a:gd name="T89" fmla="*/ 1185 h 1233"/>
                  <a:gd name="T90" fmla="*/ 635 w 2421"/>
                  <a:gd name="T91" fmla="*/ 1155 h 1233"/>
                  <a:gd name="T92" fmla="*/ 539 w 2421"/>
                  <a:gd name="T93" fmla="*/ 1125 h 1233"/>
                  <a:gd name="T94" fmla="*/ 444 w 2421"/>
                  <a:gd name="T95" fmla="*/ 1089 h 1233"/>
                  <a:gd name="T96" fmla="*/ 360 w 2421"/>
                  <a:gd name="T97" fmla="*/ 1053 h 1233"/>
                  <a:gd name="T98" fmla="*/ 282 w 2421"/>
                  <a:gd name="T99" fmla="*/ 1005 h 1233"/>
                  <a:gd name="T100" fmla="*/ 210 w 2421"/>
                  <a:gd name="T101" fmla="*/ 957 h 1233"/>
                  <a:gd name="T102" fmla="*/ 150 w 2421"/>
                  <a:gd name="T103" fmla="*/ 909 h 1233"/>
                  <a:gd name="T104" fmla="*/ 96 w 2421"/>
                  <a:gd name="T105" fmla="*/ 856 h 1233"/>
                  <a:gd name="T106" fmla="*/ 54 w 2421"/>
                  <a:gd name="T107" fmla="*/ 796 h 1233"/>
                  <a:gd name="T108" fmla="*/ 24 w 2421"/>
                  <a:gd name="T109" fmla="*/ 742 h 1233"/>
                  <a:gd name="T110" fmla="*/ 6 w 2421"/>
                  <a:gd name="T111" fmla="*/ 676 h 1233"/>
                  <a:gd name="T112" fmla="*/ 0 w 2421"/>
                  <a:gd name="T113" fmla="*/ 616 h 1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421" h="1233">
                    <a:moveTo>
                      <a:pt x="0" y="616"/>
                    </a:moveTo>
                    <a:lnTo>
                      <a:pt x="6" y="556"/>
                    </a:lnTo>
                    <a:lnTo>
                      <a:pt x="24" y="490"/>
                    </a:lnTo>
                    <a:lnTo>
                      <a:pt x="54" y="437"/>
                    </a:lnTo>
                    <a:lnTo>
                      <a:pt x="96" y="377"/>
                    </a:lnTo>
                    <a:lnTo>
                      <a:pt x="150" y="323"/>
                    </a:lnTo>
                    <a:lnTo>
                      <a:pt x="210" y="275"/>
                    </a:lnTo>
                    <a:lnTo>
                      <a:pt x="282" y="227"/>
                    </a:lnTo>
                    <a:lnTo>
                      <a:pt x="360" y="185"/>
                    </a:lnTo>
                    <a:lnTo>
                      <a:pt x="444" y="143"/>
                    </a:lnTo>
                    <a:lnTo>
                      <a:pt x="539" y="107"/>
                    </a:lnTo>
                    <a:lnTo>
                      <a:pt x="635" y="77"/>
                    </a:lnTo>
                    <a:lnTo>
                      <a:pt x="743" y="47"/>
                    </a:lnTo>
                    <a:lnTo>
                      <a:pt x="971" y="12"/>
                    </a:lnTo>
                    <a:lnTo>
                      <a:pt x="1211" y="0"/>
                    </a:lnTo>
                    <a:lnTo>
                      <a:pt x="1450" y="12"/>
                    </a:lnTo>
                    <a:lnTo>
                      <a:pt x="1678" y="47"/>
                    </a:lnTo>
                    <a:lnTo>
                      <a:pt x="1786" y="77"/>
                    </a:lnTo>
                    <a:lnTo>
                      <a:pt x="1882" y="107"/>
                    </a:lnTo>
                    <a:lnTo>
                      <a:pt x="1978" y="143"/>
                    </a:lnTo>
                    <a:lnTo>
                      <a:pt x="2062" y="185"/>
                    </a:lnTo>
                    <a:lnTo>
                      <a:pt x="2140" y="227"/>
                    </a:lnTo>
                    <a:lnTo>
                      <a:pt x="2212" y="275"/>
                    </a:lnTo>
                    <a:lnTo>
                      <a:pt x="2272" y="323"/>
                    </a:lnTo>
                    <a:lnTo>
                      <a:pt x="2325" y="377"/>
                    </a:lnTo>
                    <a:lnTo>
                      <a:pt x="2367" y="437"/>
                    </a:lnTo>
                    <a:lnTo>
                      <a:pt x="2397" y="490"/>
                    </a:lnTo>
                    <a:lnTo>
                      <a:pt x="2415" y="556"/>
                    </a:lnTo>
                    <a:lnTo>
                      <a:pt x="2421" y="616"/>
                    </a:lnTo>
                    <a:lnTo>
                      <a:pt x="2415" y="676"/>
                    </a:lnTo>
                    <a:lnTo>
                      <a:pt x="2397" y="742"/>
                    </a:lnTo>
                    <a:lnTo>
                      <a:pt x="2367" y="796"/>
                    </a:lnTo>
                    <a:lnTo>
                      <a:pt x="2325" y="856"/>
                    </a:lnTo>
                    <a:lnTo>
                      <a:pt x="2272" y="909"/>
                    </a:lnTo>
                    <a:lnTo>
                      <a:pt x="2212" y="957"/>
                    </a:lnTo>
                    <a:lnTo>
                      <a:pt x="2140" y="1005"/>
                    </a:lnTo>
                    <a:lnTo>
                      <a:pt x="2062" y="1053"/>
                    </a:lnTo>
                    <a:lnTo>
                      <a:pt x="1978" y="1089"/>
                    </a:lnTo>
                    <a:lnTo>
                      <a:pt x="1882" y="1125"/>
                    </a:lnTo>
                    <a:lnTo>
                      <a:pt x="1786" y="1155"/>
                    </a:lnTo>
                    <a:lnTo>
                      <a:pt x="1678" y="1185"/>
                    </a:lnTo>
                    <a:lnTo>
                      <a:pt x="1450" y="1221"/>
                    </a:lnTo>
                    <a:lnTo>
                      <a:pt x="1211" y="1233"/>
                    </a:lnTo>
                    <a:lnTo>
                      <a:pt x="971" y="1221"/>
                    </a:lnTo>
                    <a:lnTo>
                      <a:pt x="743" y="1185"/>
                    </a:lnTo>
                    <a:lnTo>
                      <a:pt x="635" y="1155"/>
                    </a:lnTo>
                    <a:lnTo>
                      <a:pt x="539" y="1125"/>
                    </a:lnTo>
                    <a:lnTo>
                      <a:pt x="444" y="1089"/>
                    </a:lnTo>
                    <a:lnTo>
                      <a:pt x="360" y="1053"/>
                    </a:lnTo>
                    <a:lnTo>
                      <a:pt x="282" y="1005"/>
                    </a:lnTo>
                    <a:lnTo>
                      <a:pt x="210" y="957"/>
                    </a:lnTo>
                    <a:lnTo>
                      <a:pt x="150" y="909"/>
                    </a:lnTo>
                    <a:lnTo>
                      <a:pt x="96" y="856"/>
                    </a:lnTo>
                    <a:lnTo>
                      <a:pt x="54" y="796"/>
                    </a:lnTo>
                    <a:lnTo>
                      <a:pt x="24" y="742"/>
                    </a:lnTo>
                    <a:lnTo>
                      <a:pt x="6" y="676"/>
                    </a:lnTo>
                    <a:lnTo>
                      <a:pt x="0" y="616"/>
                    </a:lnTo>
                    <a:close/>
                  </a:path>
                </a:pathLst>
              </a:custGeom>
              <a:solidFill>
                <a:srgbClr val="A8A8A8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66" name="Freeform 138">
                <a:extLst>
                  <a:ext uri="{FF2B5EF4-FFF2-40B4-BE49-F238E27FC236}">
                    <a16:creationId xmlns:a16="http://schemas.microsoft.com/office/drawing/2014/main" id="{FF971C94-46DD-4755-9FD9-072973B31E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" y="2681"/>
                <a:ext cx="737" cy="407"/>
              </a:xfrm>
              <a:custGeom>
                <a:avLst/>
                <a:gdLst>
                  <a:gd name="T0" fmla="*/ 0 w 737"/>
                  <a:gd name="T1" fmla="*/ 6 h 407"/>
                  <a:gd name="T2" fmla="*/ 36 w 737"/>
                  <a:gd name="T3" fmla="*/ 78 h 407"/>
                  <a:gd name="T4" fmla="*/ 72 w 737"/>
                  <a:gd name="T5" fmla="*/ 114 h 407"/>
                  <a:gd name="T6" fmla="*/ 132 w 737"/>
                  <a:gd name="T7" fmla="*/ 167 h 407"/>
                  <a:gd name="T8" fmla="*/ 198 w 737"/>
                  <a:gd name="T9" fmla="*/ 215 h 407"/>
                  <a:gd name="T10" fmla="*/ 270 w 737"/>
                  <a:gd name="T11" fmla="*/ 257 h 407"/>
                  <a:gd name="T12" fmla="*/ 342 w 737"/>
                  <a:gd name="T13" fmla="*/ 293 h 407"/>
                  <a:gd name="T14" fmla="*/ 413 w 737"/>
                  <a:gd name="T15" fmla="*/ 317 h 407"/>
                  <a:gd name="T16" fmla="*/ 491 w 737"/>
                  <a:gd name="T17" fmla="*/ 347 h 407"/>
                  <a:gd name="T18" fmla="*/ 623 w 737"/>
                  <a:gd name="T19" fmla="*/ 383 h 407"/>
                  <a:gd name="T20" fmla="*/ 647 w 737"/>
                  <a:gd name="T21" fmla="*/ 389 h 407"/>
                  <a:gd name="T22" fmla="*/ 677 w 737"/>
                  <a:gd name="T23" fmla="*/ 401 h 407"/>
                  <a:gd name="T24" fmla="*/ 719 w 737"/>
                  <a:gd name="T25" fmla="*/ 407 h 407"/>
                  <a:gd name="T26" fmla="*/ 731 w 737"/>
                  <a:gd name="T27" fmla="*/ 407 h 407"/>
                  <a:gd name="T28" fmla="*/ 737 w 737"/>
                  <a:gd name="T29" fmla="*/ 401 h 407"/>
                  <a:gd name="T30" fmla="*/ 665 w 737"/>
                  <a:gd name="T31" fmla="*/ 383 h 407"/>
                  <a:gd name="T32" fmla="*/ 581 w 737"/>
                  <a:gd name="T33" fmla="*/ 365 h 407"/>
                  <a:gd name="T34" fmla="*/ 539 w 737"/>
                  <a:gd name="T35" fmla="*/ 347 h 407"/>
                  <a:gd name="T36" fmla="*/ 485 w 737"/>
                  <a:gd name="T37" fmla="*/ 335 h 407"/>
                  <a:gd name="T38" fmla="*/ 443 w 737"/>
                  <a:gd name="T39" fmla="*/ 317 h 407"/>
                  <a:gd name="T40" fmla="*/ 324 w 737"/>
                  <a:gd name="T41" fmla="*/ 269 h 407"/>
                  <a:gd name="T42" fmla="*/ 270 w 737"/>
                  <a:gd name="T43" fmla="*/ 239 h 407"/>
                  <a:gd name="T44" fmla="*/ 222 w 737"/>
                  <a:gd name="T45" fmla="*/ 215 h 407"/>
                  <a:gd name="T46" fmla="*/ 144 w 737"/>
                  <a:gd name="T47" fmla="*/ 161 h 407"/>
                  <a:gd name="T48" fmla="*/ 108 w 737"/>
                  <a:gd name="T49" fmla="*/ 131 h 407"/>
                  <a:gd name="T50" fmla="*/ 78 w 737"/>
                  <a:gd name="T51" fmla="*/ 102 h 407"/>
                  <a:gd name="T52" fmla="*/ 60 w 737"/>
                  <a:gd name="T53" fmla="*/ 78 h 407"/>
                  <a:gd name="T54" fmla="*/ 24 w 737"/>
                  <a:gd name="T55" fmla="*/ 18 h 407"/>
                  <a:gd name="T56" fmla="*/ 12 w 737"/>
                  <a:gd name="T57" fmla="*/ 0 h 407"/>
                  <a:gd name="T58" fmla="*/ 0 w 737"/>
                  <a:gd name="T59" fmla="*/ 0 h 407"/>
                  <a:gd name="T60" fmla="*/ 0 w 737"/>
                  <a:gd name="T61" fmla="*/ 6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737" h="407">
                    <a:moveTo>
                      <a:pt x="0" y="6"/>
                    </a:moveTo>
                    <a:lnTo>
                      <a:pt x="36" y="78"/>
                    </a:lnTo>
                    <a:lnTo>
                      <a:pt x="72" y="114"/>
                    </a:lnTo>
                    <a:lnTo>
                      <a:pt x="132" y="167"/>
                    </a:lnTo>
                    <a:lnTo>
                      <a:pt x="198" y="215"/>
                    </a:lnTo>
                    <a:lnTo>
                      <a:pt x="270" y="257"/>
                    </a:lnTo>
                    <a:lnTo>
                      <a:pt x="342" y="293"/>
                    </a:lnTo>
                    <a:lnTo>
                      <a:pt x="413" y="317"/>
                    </a:lnTo>
                    <a:lnTo>
                      <a:pt x="491" y="347"/>
                    </a:lnTo>
                    <a:lnTo>
                      <a:pt x="623" y="383"/>
                    </a:lnTo>
                    <a:lnTo>
                      <a:pt x="647" y="389"/>
                    </a:lnTo>
                    <a:lnTo>
                      <a:pt x="677" y="401"/>
                    </a:lnTo>
                    <a:lnTo>
                      <a:pt x="719" y="407"/>
                    </a:lnTo>
                    <a:lnTo>
                      <a:pt x="731" y="407"/>
                    </a:lnTo>
                    <a:lnTo>
                      <a:pt x="737" y="401"/>
                    </a:lnTo>
                    <a:lnTo>
                      <a:pt x="665" y="383"/>
                    </a:lnTo>
                    <a:lnTo>
                      <a:pt x="581" y="365"/>
                    </a:lnTo>
                    <a:lnTo>
                      <a:pt x="539" y="347"/>
                    </a:lnTo>
                    <a:lnTo>
                      <a:pt x="485" y="335"/>
                    </a:lnTo>
                    <a:lnTo>
                      <a:pt x="443" y="317"/>
                    </a:lnTo>
                    <a:lnTo>
                      <a:pt x="324" y="269"/>
                    </a:lnTo>
                    <a:lnTo>
                      <a:pt x="270" y="239"/>
                    </a:lnTo>
                    <a:lnTo>
                      <a:pt x="222" y="215"/>
                    </a:lnTo>
                    <a:lnTo>
                      <a:pt x="144" y="161"/>
                    </a:lnTo>
                    <a:lnTo>
                      <a:pt x="108" y="131"/>
                    </a:lnTo>
                    <a:lnTo>
                      <a:pt x="78" y="102"/>
                    </a:lnTo>
                    <a:lnTo>
                      <a:pt x="60" y="78"/>
                    </a:lnTo>
                    <a:lnTo>
                      <a:pt x="24" y="1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67" name="Freeform 139">
                <a:extLst>
                  <a:ext uri="{FF2B5EF4-FFF2-40B4-BE49-F238E27FC236}">
                    <a16:creationId xmlns:a16="http://schemas.microsoft.com/office/drawing/2014/main" id="{1CB6BFA3-D74F-4E46-B438-706F206C9F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2" y="3088"/>
                <a:ext cx="318" cy="36"/>
              </a:xfrm>
              <a:custGeom>
                <a:avLst/>
                <a:gdLst>
                  <a:gd name="T0" fmla="*/ 240 w 318"/>
                  <a:gd name="T1" fmla="*/ 30 h 36"/>
                  <a:gd name="T2" fmla="*/ 132 w 318"/>
                  <a:gd name="T3" fmla="*/ 30 h 36"/>
                  <a:gd name="T4" fmla="*/ 54 w 318"/>
                  <a:gd name="T5" fmla="*/ 18 h 36"/>
                  <a:gd name="T6" fmla="*/ 0 w 318"/>
                  <a:gd name="T7" fmla="*/ 12 h 36"/>
                  <a:gd name="T8" fmla="*/ 12 w 318"/>
                  <a:gd name="T9" fmla="*/ 0 h 36"/>
                  <a:gd name="T10" fmla="*/ 72 w 318"/>
                  <a:gd name="T11" fmla="*/ 6 h 36"/>
                  <a:gd name="T12" fmla="*/ 168 w 318"/>
                  <a:gd name="T13" fmla="*/ 18 h 36"/>
                  <a:gd name="T14" fmla="*/ 270 w 318"/>
                  <a:gd name="T15" fmla="*/ 24 h 36"/>
                  <a:gd name="T16" fmla="*/ 306 w 318"/>
                  <a:gd name="T17" fmla="*/ 24 h 36"/>
                  <a:gd name="T18" fmla="*/ 318 w 318"/>
                  <a:gd name="T19" fmla="*/ 36 h 36"/>
                  <a:gd name="T20" fmla="*/ 240 w 318"/>
                  <a:gd name="T21" fmla="*/ 3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18" h="36">
                    <a:moveTo>
                      <a:pt x="240" y="30"/>
                    </a:moveTo>
                    <a:lnTo>
                      <a:pt x="132" y="30"/>
                    </a:lnTo>
                    <a:lnTo>
                      <a:pt x="54" y="1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72" y="6"/>
                    </a:lnTo>
                    <a:lnTo>
                      <a:pt x="168" y="18"/>
                    </a:lnTo>
                    <a:lnTo>
                      <a:pt x="270" y="24"/>
                    </a:lnTo>
                    <a:lnTo>
                      <a:pt x="306" y="24"/>
                    </a:lnTo>
                    <a:lnTo>
                      <a:pt x="318" y="36"/>
                    </a:lnTo>
                    <a:lnTo>
                      <a:pt x="240" y="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68" name="Freeform 140">
                <a:extLst>
                  <a:ext uri="{FF2B5EF4-FFF2-40B4-BE49-F238E27FC236}">
                    <a16:creationId xmlns:a16="http://schemas.microsoft.com/office/drawing/2014/main" id="{1408823F-4A69-4961-B3B9-A36B8E2447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2" y="3088"/>
                <a:ext cx="413" cy="30"/>
              </a:xfrm>
              <a:custGeom>
                <a:avLst/>
                <a:gdLst>
                  <a:gd name="T0" fmla="*/ 12 w 413"/>
                  <a:gd name="T1" fmla="*/ 30 h 30"/>
                  <a:gd name="T2" fmla="*/ 162 w 413"/>
                  <a:gd name="T3" fmla="*/ 30 h 30"/>
                  <a:gd name="T4" fmla="*/ 275 w 413"/>
                  <a:gd name="T5" fmla="*/ 18 h 30"/>
                  <a:gd name="T6" fmla="*/ 413 w 413"/>
                  <a:gd name="T7" fmla="*/ 0 h 30"/>
                  <a:gd name="T8" fmla="*/ 323 w 413"/>
                  <a:gd name="T9" fmla="*/ 12 h 30"/>
                  <a:gd name="T10" fmla="*/ 245 w 413"/>
                  <a:gd name="T11" fmla="*/ 18 h 30"/>
                  <a:gd name="T12" fmla="*/ 138 w 413"/>
                  <a:gd name="T13" fmla="*/ 24 h 30"/>
                  <a:gd name="T14" fmla="*/ 30 w 413"/>
                  <a:gd name="T15" fmla="*/ 18 h 30"/>
                  <a:gd name="T16" fmla="*/ 0 w 413"/>
                  <a:gd name="T17" fmla="*/ 18 h 30"/>
                  <a:gd name="T18" fmla="*/ 6 w 413"/>
                  <a:gd name="T19" fmla="*/ 24 h 30"/>
                  <a:gd name="T20" fmla="*/ 12 w 413"/>
                  <a:gd name="T2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13" h="30">
                    <a:moveTo>
                      <a:pt x="12" y="30"/>
                    </a:moveTo>
                    <a:lnTo>
                      <a:pt x="162" y="30"/>
                    </a:lnTo>
                    <a:lnTo>
                      <a:pt x="275" y="18"/>
                    </a:lnTo>
                    <a:lnTo>
                      <a:pt x="413" y="0"/>
                    </a:lnTo>
                    <a:lnTo>
                      <a:pt x="323" y="12"/>
                    </a:lnTo>
                    <a:lnTo>
                      <a:pt x="245" y="18"/>
                    </a:lnTo>
                    <a:lnTo>
                      <a:pt x="138" y="24"/>
                    </a:lnTo>
                    <a:lnTo>
                      <a:pt x="30" y="18"/>
                    </a:lnTo>
                    <a:lnTo>
                      <a:pt x="0" y="18"/>
                    </a:lnTo>
                    <a:lnTo>
                      <a:pt x="6" y="24"/>
                    </a:lnTo>
                    <a:lnTo>
                      <a:pt x="12" y="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69" name="Freeform 141">
                <a:extLst>
                  <a:ext uri="{FF2B5EF4-FFF2-40B4-BE49-F238E27FC236}">
                    <a16:creationId xmlns:a16="http://schemas.microsoft.com/office/drawing/2014/main" id="{682BC720-F04D-4C68-B1E5-226B170390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7" y="1795"/>
                <a:ext cx="911" cy="712"/>
              </a:xfrm>
              <a:custGeom>
                <a:avLst/>
                <a:gdLst>
                  <a:gd name="T0" fmla="*/ 0 w 911"/>
                  <a:gd name="T1" fmla="*/ 66 h 712"/>
                  <a:gd name="T2" fmla="*/ 90 w 911"/>
                  <a:gd name="T3" fmla="*/ 12 h 712"/>
                  <a:gd name="T4" fmla="*/ 114 w 911"/>
                  <a:gd name="T5" fmla="*/ 6 h 712"/>
                  <a:gd name="T6" fmla="*/ 132 w 911"/>
                  <a:gd name="T7" fmla="*/ 0 h 712"/>
                  <a:gd name="T8" fmla="*/ 156 w 911"/>
                  <a:gd name="T9" fmla="*/ 6 h 712"/>
                  <a:gd name="T10" fmla="*/ 174 w 911"/>
                  <a:gd name="T11" fmla="*/ 12 h 712"/>
                  <a:gd name="T12" fmla="*/ 192 w 911"/>
                  <a:gd name="T13" fmla="*/ 30 h 712"/>
                  <a:gd name="T14" fmla="*/ 204 w 911"/>
                  <a:gd name="T15" fmla="*/ 48 h 712"/>
                  <a:gd name="T16" fmla="*/ 234 w 911"/>
                  <a:gd name="T17" fmla="*/ 102 h 712"/>
                  <a:gd name="T18" fmla="*/ 240 w 911"/>
                  <a:gd name="T19" fmla="*/ 108 h 712"/>
                  <a:gd name="T20" fmla="*/ 252 w 911"/>
                  <a:gd name="T21" fmla="*/ 114 h 712"/>
                  <a:gd name="T22" fmla="*/ 288 w 911"/>
                  <a:gd name="T23" fmla="*/ 102 h 712"/>
                  <a:gd name="T24" fmla="*/ 330 w 911"/>
                  <a:gd name="T25" fmla="*/ 66 h 712"/>
                  <a:gd name="T26" fmla="*/ 354 w 911"/>
                  <a:gd name="T27" fmla="*/ 54 h 712"/>
                  <a:gd name="T28" fmla="*/ 366 w 911"/>
                  <a:gd name="T29" fmla="*/ 54 h 712"/>
                  <a:gd name="T30" fmla="*/ 390 w 911"/>
                  <a:gd name="T31" fmla="*/ 66 h 712"/>
                  <a:gd name="T32" fmla="*/ 402 w 911"/>
                  <a:gd name="T33" fmla="*/ 78 h 712"/>
                  <a:gd name="T34" fmla="*/ 414 w 911"/>
                  <a:gd name="T35" fmla="*/ 102 h 712"/>
                  <a:gd name="T36" fmla="*/ 444 w 911"/>
                  <a:gd name="T37" fmla="*/ 167 h 712"/>
                  <a:gd name="T38" fmla="*/ 450 w 911"/>
                  <a:gd name="T39" fmla="*/ 179 h 712"/>
                  <a:gd name="T40" fmla="*/ 462 w 911"/>
                  <a:gd name="T41" fmla="*/ 191 h 712"/>
                  <a:gd name="T42" fmla="*/ 468 w 911"/>
                  <a:gd name="T43" fmla="*/ 191 h 712"/>
                  <a:gd name="T44" fmla="*/ 480 w 911"/>
                  <a:gd name="T45" fmla="*/ 197 h 712"/>
                  <a:gd name="T46" fmla="*/ 492 w 911"/>
                  <a:gd name="T47" fmla="*/ 197 h 712"/>
                  <a:gd name="T48" fmla="*/ 504 w 911"/>
                  <a:gd name="T49" fmla="*/ 185 h 712"/>
                  <a:gd name="T50" fmla="*/ 564 w 911"/>
                  <a:gd name="T51" fmla="*/ 138 h 712"/>
                  <a:gd name="T52" fmla="*/ 588 w 911"/>
                  <a:gd name="T53" fmla="*/ 126 h 712"/>
                  <a:gd name="T54" fmla="*/ 600 w 911"/>
                  <a:gd name="T55" fmla="*/ 132 h 712"/>
                  <a:gd name="T56" fmla="*/ 618 w 911"/>
                  <a:gd name="T57" fmla="*/ 150 h 712"/>
                  <a:gd name="T58" fmla="*/ 624 w 911"/>
                  <a:gd name="T59" fmla="*/ 161 h 712"/>
                  <a:gd name="T60" fmla="*/ 636 w 911"/>
                  <a:gd name="T61" fmla="*/ 257 h 712"/>
                  <a:gd name="T62" fmla="*/ 648 w 911"/>
                  <a:gd name="T63" fmla="*/ 281 h 712"/>
                  <a:gd name="T64" fmla="*/ 666 w 911"/>
                  <a:gd name="T65" fmla="*/ 287 h 712"/>
                  <a:gd name="T66" fmla="*/ 678 w 911"/>
                  <a:gd name="T67" fmla="*/ 293 h 712"/>
                  <a:gd name="T68" fmla="*/ 690 w 911"/>
                  <a:gd name="T69" fmla="*/ 293 h 712"/>
                  <a:gd name="T70" fmla="*/ 720 w 911"/>
                  <a:gd name="T71" fmla="*/ 287 h 712"/>
                  <a:gd name="T72" fmla="*/ 750 w 911"/>
                  <a:gd name="T73" fmla="*/ 269 h 712"/>
                  <a:gd name="T74" fmla="*/ 756 w 911"/>
                  <a:gd name="T75" fmla="*/ 263 h 712"/>
                  <a:gd name="T76" fmla="*/ 762 w 911"/>
                  <a:gd name="T77" fmla="*/ 263 h 712"/>
                  <a:gd name="T78" fmla="*/ 774 w 911"/>
                  <a:gd name="T79" fmla="*/ 269 h 712"/>
                  <a:gd name="T80" fmla="*/ 780 w 911"/>
                  <a:gd name="T81" fmla="*/ 275 h 712"/>
                  <a:gd name="T82" fmla="*/ 786 w 911"/>
                  <a:gd name="T83" fmla="*/ 287 h 712"/>
                  <a:gd name="T84" fmla="*/ 786 w 911"/>
                  <a:gd name="T85" fmla="*/ 377 h 712"/>
                  <a:gd name="T86" fmla="*/ 792 w 911"/>
                  <a:gd name="T87" fmla="*/ 401 h 712"/>
                  <a:gd name="T88" fmla="*/ 803 w 911"/>
                  <a:gd name="T89" fmla="*/ 419 h 712"/>
                  <a:gd name="T90" fmla="*/ 821 w 911"/>
                  <a:gd name="T91" fmla="*/ 425 h 712"/>
                  <a:gd name="T92" fmla="*/ 887 w 911"/>
                  <a:gd name="T93" fmla="*/ 425 h 712"/>
                  <a:gd name="T94" fmla="*/ 911 w 911"/>
                  <a:gd name="T95" fmla="*/ 437 h 712"/>
                  <a:gd name="T96" fmla="*/ 911 w 911"/>
                  <a:gd name="T97" fmla="*/ 461 h 712"/>
                  <a:gd name="T98" fmla="*/ 905 w 911"/>
                  <a:gd name="T99" fmla="*/ 479 h 712"/>
                  <a:gd name="T100" fmla="*/ 881 w 911"/>
                  <a:gd name="T101" fmla="*/ 527 h 712"/>
                  <a:gd name="T102" fmla="*/ 875 w 911"/>
                  <a:gd name="T103" fmla="*/ 545 h 712"/>
                  <a:gd name="T104" fmla="*/ 875 w 911"/>
                  <a:gd name="T105" fmla="*/ 557 h 712"/>
                  <a:gd name="T106" fmla="*/ 881 w 911"/>
                  <a:gd name="T107" fmla="*/ 598 h 712"/>
                  <a:gd name="T108" fmla="*/ 803 w 911"/>
                  <a:gd name="T109" fmla="*/ 712 h 712"/>
                  <a:gd name="T110" fmla="*/ 156 w 911"/>
                  <a:gd name="T111" fmla="*/ 706 h 712"/>
                  <a:gd name="T112" fmla="*/ 0 w 911"/>
                  <a:gd name="T113" fmla="*/ 66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911" h="712">
                    <a:moveTo>
                      <a:pt x="0" y="66"/>
                    </a:moveTo>
                    <a:lnTo>
                      <a:pt x="90" y="12"/>
                    </a:lnTo>
                    <a:lnTo>
                      <a:pt x="114" y="6"/>
                    </a:lnTo>
                    <a:lnTo>
                      <a:pt x="132" y="0"/>
                    </a:lnTo>
                    <a:lnTo>
                      <a:pt x="156" y="6"/>
                    </a:lnTo>
                    <a:lnTo>
                      <a:pt x="174" y="12"/>
                    </a:lnTo>
                    <a:lnTo>
                      <a:pt x="192" y="30"/>
                    </a:lnTo>
                    <a:lnTo>
                      <a:pt x="204" y="48"/>
                    </a:lnTo>
                    <a:lnTo>
                      <a:pt x="234" y="102"/>
                    </a:lnTo>
                    <a:lnTo>
                      <a:pt x="240" y="108"/>
                    </a:lnTo>
                    <a:lnTo>
                      <a:pt x="252" y="114"/>
                    </a:lnTo>
                    <a:lnTo>
                      <a:pt x="288" y="102"/>
                    </a:lnTo>
                    <a:lnTo>
                      <a:pt x="330" y="66"/>
                    </a:lnTo>
                    <a:lnTo>
                      <a:pt x="354" y="54"/>
                    </a:lnTo>
                    <a:lnTo>
                      <a:pt x="366" y="54"/>
                    </a:lnTo>
                    <a:lnTo>
                      <a:pt x="390" y="66"/>
                    </a:lnTo>
                    <a:lnTo>
                      <a:pt x="402" y="78"/>
                    </a:lnTo>
                    <a:lnTo>
                      <a:pt x="414" y="102"/>
                    </a:lnTo>
                    <a:lnTo>
                      <a:pt x="444" y="167"/>
                    </a:lnTo>
                    <a:lnTo>
                      <a:pt x="450" y="179"/>
                    </a:lnTo>
                    <a:lnTo>
                      <a:pt x="462" y="191"/>
                    </a:lnTo>
                    <a:lnTo>
                      <a:pt x="468" y="191"/>
                    </a:lnTo>
                    <a:lnTo>
                      <a:pt x="480" y="197"/>
                    </a:lnTo>
                    <a:lnTo>
                      <a:pt x="492" y="197"/>
                    </a:lnTo>
                    <a:lnTo>
                      <a:pt x="504" y="185"/>
                    </a:lnTo>
                    <a:lnTo>
                      <a:pt x="564" y="138"/>
                    </a:lnTo>
                    <a:lnTo>
                      <a:pt x="588" y="126"/>
                    </a:lnTo>
                    <a:lnTo>
                      <a:pt x="600" y="132"/>
                    </a:lnTo>
                    <a:lnTo>
                      <a:pt x="618" y="150"/>
                    </a:lnTo>
                    <a:lnTo>
                      <a:pt x="624" y="161"/>
                    </a:lnTo>
                    <a:lnTo>
                      <a:pt x="636" y="257"/>
                    </a:lnTo>
                    <a:lnTo>
                      <a:pt x="648" y="281"/>
                    </a:lnTo>
                    <a:lnTo>
                      <a:pt x="666" y="287"/>
                    </a:lnTo>
                    <a:lnTo>
                      <a:pt x="678" y="293"/>
                    </a:lnTo>
                    <a:lnTo>
                      <a:pt x="690" y="293"/>
                    </a:lnTo>
                    <a:lnTo>
                      <a:pt x="720" y="287"/>
                    </a:lnTo>
                    <a:lnTo>
                      <a:pt x="750" y="269"/>
                    </a:lnTo>
                    <a:lnTo>
                      <a:pt x="756" y="263"/>
                    </a:lnTo>
                    <a:lnTo>
                      <a:pt x="762" y="263"/>
                    </a:lnTo>
                    <a:lnTo>
                      <a:pt x="774" y="269"/>
                    </a:lnTo>
                    <a:lnTo>
                      <a:pt x="780" y="275"/>
                    </a:lnTo>
                    <a:lnTo>
                      <a:pt x="786" y="287"/>
                    </a:lnTo>
                    <a:lnTo>
                      <a:pt x="786" y="377"/>
                    </a:lnTo>
                    <a:lnTo>
                      <a:pt x="792" y="401"/>
                    </a:lnTo>
                    <a:lnTo>
                      <a:pt x="803" y="419"/>
                    </a:lnTo>
                    <a:lnTo>
                      <a:pt x="821" y="425"/>
                    </a:lnTo>
                    <a:lnTo>
                      <a:pt x="887" y="425"/>
                    </a:lnTo>
                    <a:lnTo>
                      <a:pt x="911" y="437"/>
                    </a:lnTo>
                    <a:lnTo>
                      <a:pt x="911" y="461"/>
                    </a:lnTo>
                    <a:lnTo>
                      <a:pt x="905" y="479"/>
                    </a:lnTo>
                    <a:lnTo>
                      <a:pt x="881" y="527"/>
                    </a:lnTo>
                    <a:lnTo>
                      <a:pt x="875" y="545"/>
                    </a:lnTo>
                    <a:lnTo>
                      <a:pt x="875" y="557"/>
                    </a:lnTo>
                    <a:lnTo>
                      <a:pt x="881" y="598"/>
                    </a:lnTo>
                    <a:lnTo>
                      <a:pt x="803" y="712"/>
                    </a:lnTo>
                    <a:lnTo>
                      <a:pt x="156" y="706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70" name="Freeform 142">
                <a:extLst>
                  <a:ext uri="{FF2B5EF4-FFF2-40B4-BE49-F238E27FC236}">
                    <a16:creationId xmlns:a16="http://schemas.microsoft.com/office/drawing/2014/main" id="{91C211AA-D7F5-4B27-B53C-71A7425764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4" y="1759"/>
                <a:ext cx="329" cy="329"/>
              </a:xfrm>
              <a:custGeom>
                <a:avLst/>
                <a:gdLst>
                  <a:gd name="T0" fmla="*/ 0 w 329"/>
                  <a:gd name="T1" fmla="*/ 84 h 329"/>
                  <a:gd name="T2" fmla="*/ 48 w 329"/>
                  <a:gd name="T3" fmla="*/ 36 h 329"/>
                  <a:gd name="T4" fmla="*/ 96 w 329"/>
                  <a:gd name="T5" fmla="*/ 12 h 329"/>
                  <a:gd name="T6" fmla="*/ 120 w 329"/>
                  <a:gd name="T7" fmla="*/ 6 h 329"/>
                  <a:gd name="T8" fmla="*/ 150 w 329"/>
                  <a:gd name="T9" fmla="*/ 0 h 329"/>
                  <a:gd name="T10" fmla="*/ 174 w 329"/>
                  <a:gd name="T11" fmla="*/ 0 h 329"/>
                  <a:gd name="T12" fmla="*/ 203 w 329"/>
                  <a:gd name="T13" fmla="*/ 6 h 329"/>
                  <a:gd name="T14" fmla="*/ 227 w 329"/>
                  <a:gd name="T15" fmla="*/ 18 h 329"/>
                  <a:gd name="T16" fmla="*/ 287 w 329"/>
                  <a:gd name="T17" fmla="*/ 78 h 329"/>
                  <a:gd name="T18" fmla="*/ 329 w 329"/>
                  <a:gd name="T19" fmla="*/ 162 h 329"/>
                  <a:gd name="T20" fmla="*/ 42 w 329"/>
                  <a:gd name="T21" fmla="*/ 329 h 329"/>
                  <a:gd name="T22" fmla="*/ 0 w 329"/>
                  <a:gd name="T23" fmla="*/ 84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29" h="329">
                    <a:moveTo>
                      <a:pt x="0" y="84"/>
                    </a:moveTo>
                    <a:lnTo>
                      <a:pt x="48" y="36"/>
                    </a:lnTo>
                    <a:lnTo>
                      <a:pt x="96" y="12"/>
                    </a:lnTo>
                    <a:lnTo>
                      <a:pt x="120" y="6"/>
                    </a:lnTo>
                    <a:lnTo>
                      <a:pt x="150" y="0"/>
                    </a:lnTo>
                    <a:lnTo>
                      <a:pt x="174" y="0"/>
                    </a:lnTo>
                    <a:lnTo>
                      <a:pt x="203" y="6"/>
                    </a:lnTo>
                    <a:lnTo>
                      <a:pt x="227" y="18"/>
                    </a:lnTo>
                    <a:lnTo>
                      <a:pt x="287" y="78"/>
                    </a:lnTo>
                    <a:lnTo>
                      <a:pt x="329" y="162"/>
                    </a:lnTo>
                    <a:lnTo>
                      <a:pt x="42" y="329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71" name="Freeform 143">
                <a:extLst>
                  <a:ext uri="{FF2B5EF4-FFF2-40B4-BE49-F238E27FC236}">
                    <a16:creationId xmlns:a16="http://schemas.microsoft.com/office/drawing/2014/main" id="{600BF8EF-70E9-405F-9AA5-A76B20E2B8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6" y="1753"/>
                <a:ext cx="330" cy="281"/>
              </a:xfrm>
              <a:custGeom>
                <a:avLst/>
                <a:gdLst>
                  <a:gd name="T0" fmla="*/ 0 w 330"/>
                  <a:gd name="T1" fmla="*/ 126 h 281"/>
                  <a:gd name="T2" fmla="*/ 24 w 330"/>
                  <a:gd name="T3" fmla="*/ 90 h 281"/>
                  <a:gd name="T4" fmla="*/ 42 w 330"/>
                  <a:gd name="T5" fmla="*/ 66 h 281"/>
                  <a:gd name="T6" fmla="*/ 60 w 330"/>
                  <a:gd name="T7" fmla="*/ 48 h 281"/>
                  <a:gd name="T8" fmla="*/ 78 w 330"/>
                  <a:gd name="T9" fmla="*/ 36 h 281"/>
                  <a:gd name="T10" fmla="*/ 96 w 330"/>
                  <a:gd name="T11" fmla="*/ 18 h 281"/>
                  <a:gd name="T12" fmla="*/ 120 w 330"/>
                  <a:gd name="T13" fmla="*/ 6 h 281"/>
                  <a:gd name="T14" fmla="*/ 144 w 330"/>
                  <a:gd name="T15" fmla="*/ 0 h 281"/>
                  <a:gd name="T16" fmla="*/ 186 w 330"/>
                  <a:gd name="T17" fmla="*/ 0 h 281"/>
                  <a:gd name="T18" fmla="*/ 216 w 330"/>
                  <a:gd name="T19" fmla="*/ 6 h 281"/>
                  <a:gd name="T20" fmla="*/ 240 w 330"/>
                  <a:gd name="T21" fmla="*/ 18 h 281"/>
                  <a:gd name="T22" fmla="*/ 258 w 330"/>
                  <a:gd name="T23" fmla="*/ 30 h 281"/>
                  <a:gd name="T24" fmla="*/ 276 w 330"/>
                  <a:gd name="T25" fmla="*/ 54 h 281"/>
                  <a:gd name="T26" fmla="*/ 294 w 330"/>
                  <a:gd name="T27" fmla="*/ 72 h 281"/>
                  <a:gd name="T28" fmla="*/ 306 w 330"/>
                  <a:gd name="T29" fmla="*/ 96 h 281"/>
                  <a:gd name="T30" fmla="*/ 312 w 330"/>
                  <a:gd name="T31" fmla="*/ 120 h 281"/>
                  <a:gd name="T32" fmla="*/ 318 w 330"/>
                  <a:gd name="T33" fmla="*/ 150 h 281"/>
                  <a:gd name="T34" fmla="*/ 330 w 330"/>
                  <a:gd name="T35" fmla="*/ 186 h 281"/>
                  <a:gd name="T36" fmla="*/ 138 w 330"/>
                  <a:gd name="T37" fmla="*/ 281 h 281"/>
                  <a:gd name="T38" fmla="*/ 0 w 330"/>
                  <a:gd name="T39" fmla="*/ 126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30" h="281">
                    <a:moveTo>
                      <a:pt x="0" y="126"/>
                    </a:moveTo>
                    <a:lnTo>
                      <a:pt x="24" y="90"/>
                    </a:lnTo>
                    <a:lnTo>
                      <a:pt x="42" y="66"/>
                    </a:lnTo>
                    <a:lnTo>
                      <a:pt x="60" y="48"/>
                    </a:lnTo>
                    <a:lnTo>
                      <a:pt x="78" y="36"/>
                    </a:lnTo>
                    <a:lnTo>
                      <a:pt x="96" y="18"/>
                    </a:lnTo>
                    <a:lnTo>
                      <a:pt x="120" y="6"/>
                    </a:lnTo>
                    <a:lnTo>
                      <a:pt x="144" y="0"/>
                    </a:lnTo>
                    <a:lnTo>
                      <a:pt x="186" y="0"/>
                    </a:lnTo>
                    <a:lnTo>
                      <a:pt x="216" y="6"/>
                    </a:lnTo>
                    <a:lnTo>
                      <a:pt x="240" y="18"/>
                    </a:lnTo>
                    <a:lnTo>
                      <a:pt x="258" y="30"/>
                    </a:lnTo>
                    <a:lnTo>
                      <a:pt x="276" y="54"/>
                    </a:lnTo>
                    <a:lnTo>
                      <a:pt x="294" y="72"/>
                    </a:lnTo>
                    <a:lnTo>
                      <a:pt x="306" y="96"/>
                    </a:lnTo>
                    <a:lnTo>
                      <a:pt x="312" y="120"/>
                    </a:lnTo>
                    <a:lnTo>
                      <a:pt x="318" y="150"/>
                    </a:lnTo>
                    <a:lnTo>
                      <a:pt x="330" y="186"/>
                    </a:lnTo>
                    <a:lnTo>
                      <a:pt x="138" y="281"/>
                    </a:lnTo>
                    <a:lnTo>
                      <a:pt x="0" y="12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72" name="Freeform 144">
                <a:extLst>
                  <a:ext uri="{FF2B5EF4-FFF2-40B4-BE49-F238E27FC236}">
                    <a16:creationId xmlns:a16="http://schemas.microsoft.com/office/drawing/2014/main" id="{FF4EA21D-3027-4005-B51B-899DA5C152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2" y="1801"/>
                <a:ext cx="306" cy="353"/>
              </a:xfrm>
              <a:custGeom>
                <a:avLst/>
                <a:gdLst>
                  <a:gd name="T0" fmla="*/ 0 w 306"/>
                  <a:gd name="T1" fmla="*/ 84 h 353"/>
                  <a:gd name="T2" fmla="*/ 18 w 306"/>
                  <a:gd name="T3" fmla="*/ 66 h 353"/>
                  <a:gd name="T4" fmla="*/ 36 w 306"/>
                  <a:gd name="T5" fmla="*/ 42 h 353"/>
                  <a:gd name="T6" fmla="*/ 72 w 306"/>
                  <a:gd name="T7" fmla="*/ 18 h 353"/>
                  <a:gd name="T8" fmla="*/ 96 w 306"/>
                  <a:gd name="T9" fmla="*/ 6 h 353"/>
                  <a:gd name="T10" fmla="*/ 114 w 306"/>
                  <a:gd name="T11" fmla="*/ 0 h 353"/>
                  <a:gd name="T12" fmla="*/ 156 w 306"/>
                  <a:gd name="T13" fmla="*/ 0 h 353"/>
                  <a:gd name="T14" fmla="*/ 180 w 306"/>
                  <a:gd name="T15" fmla="*/ 6 h 353"/>
                  <a:gd name="T16" fmla="*/ 204 w 306"/>
                  <a:gd name="T17" fmla="*/ 18 h 353"/>
                  <a:gd name="T18" fmla="*/ 222 w 306"/>
                  <a:gd name="T19" fmla="*/ 36 h 353"/>
                  <a:gd name="T20" fmla="*/ 246 w 306"/>
                  <a:gd name="T21" fmla="*/ 54 h 353"/>
                  <a:gd name="T22" fmla="*/ 270 w 306"/>
                  <a:gd name="T23" fmla="*/ 84 h 353"/>
                  <a:gd name="T24" fmla="*/ 306 w 306"/>
                  <a:gd name="T25" fmla="*/ 144 h 353"/>
                  <a:gd name="T26" fmla="*/ 72 w 306"/>
                  <a:gd name="T27" fmla="*/ 353 h 353"/>
                  <a:gd name="T28" fmla="*/ 0 w 306"/>
                  <a:gd name="T29" fmla="*/ 84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06" h="353">
                    <a:moveTo>
                      <a:pt x="0" y="84"/>
                    </a:moveTo>
                    <a:lnTo>
                      <a:pt x="18" y="66"/>
                    </a:lnTo>
                    <a:lnTo>
                      <a:pt x="36" y="42"/>
                    </a:lnTo>
                    <a:lnTo>
                      <a:pt x="72" y="18"/>
                    </a:lnTo>
                    <a:lnTo>
                      <a:pt x="96" y="6"/>
                    </a:lnTo>
                    <a:lnTo>
                      <a:pt x="114" y="0"/>
                    </a:lnTo>
                    <a:lnTo>
                      <a:pt x="156" y="0"/>
                    </a:lnTo>
                    <a:lnTo>
                      <a:pt x="180" y="6"/>
                    </a:lnTo>
                    <a:lnTo>
                      <a:pt x="204" y="18"/>
                    </a:lnTo>
                    <a:lnTo>
                      <a:pt x="222" y="36"/>
                    </a:lnTo>
                    <a:lnTo>
                      <a:pt x="246" y="54"/>
                    </a:lnTo>
                    <a:lnTo>
                      <a:pt x="270" y="84"/>
                    </a:lnTo>
                    <a:lnTo>
                      <a:pt x="306" y="144"/>
                    </a:lnTo>
                    <a:lnTo>
                      <a:pt x="72" y="353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73" name="Freeform 145">
                <a:extLst>
                  <a:ext uri="{FF2B5EF4-FFF2-40B4-BE49-F238E27FC236}">
                    <a16:creationId xmlns:a16="http://schemas.microsoft.com/office/drawing/2014/main" id="{1909BB7E-A1C2-4880-896C-09DCA976CA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7" y="1861"/>
                <a:ext cx="329" cy="257"/>
              </a:xfrm>
              <a:custGeom>
                <a:avLst/>
                <a:gdLst>
                  <a:gd name="T0" fmla="*/ 0 w 329"/>
                  <a:gd name="T1" fmla="*/ 95 h 257"/>
                  <a:gd name="T2" fmla="*/ 35 w 329"/>
                  <a:gd name="T3" fmla="*/ 42 h 257"/>
                  <a:gd name="T4" fmla="*/ 59 w 329"/>
                  <a:gd name="T5" fmla="*/ 30 h 257"/>
                  <a:gd name="T6" fmla="*/ 83 w 329"/>
                  <a:gd name="T7" fmla="*/ 12 h 257"/>
                  <a:gd name="T8" fmla="*/ 113 w 329"/>
                  <a:gd name="T9" fmla="*/ 6 h 257"/>
                  <a:gd name="T10" fmla="*/ 131 w 329"/>
                  <a:gd name="T11" fmla="*/ 0 h 257"/>
                  <a:gd name="T12" fmla="*/ 149 w 329"/>
                  <a:gd name="T13" fmla="*/ 0 h 257"/>
                  <a:gd name="T14" fmla="*/ 185 w 329"/>
                  <a:gd name="T15" fmla="*/ 6 h 257"/>
                  <a:gd name="T16" fmla="*/ 215 w 329"/>
                  <a:gd name="T17" fmla="*/ 12 h 257"/>
                  <a:gd name="T18" fmla="*/ 233 w 329"/>
                  <a:gd name="T19" fmla="*/ 24 h 257"/>
                  <a:gd name="T20" fmla="*/ 257 w 329"/>
                  <a:gd name="T21" fmla="*/ 36 h 257"/>
                  <a:gd name="T22" fmla="*/ 287 w 329"/>
                  <a:gd name="T23" fmla="*/ 60 h 257"/>
                  <a:gd name="T24" fmla="*/ 311 w 329"/>
                  <a:gd name="T25" fmla="*/ 84 h 257"/>
                  <a:gd name="T26" fmla="*/ 329 w 329"/>
                  <a:gd name="T27" fmla="*/ 113 h 257"/>
                  <a:gd name="T28" fmla="*/ 173 w 329"/>
                  <a:gd name="T29" fmla="*/ 257 h 257"/>
                  <a:gd name="T30" fmla="*/ 0 w 329"/>
                  <a:gd name="T31" fmla="*/ 95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29" h="257">
                    <a:moveTo>
                      <a:pt x="0" y="95"/>
                    </a:moveTo>
                    <a:lnTo>
                      <a:pt x="35" y="42"/>
                    </a:lnTo>
                    <a:lnTo>
                      <a:pt x="59" y="30"/>
                    </a:lnTo>
                    <a:lnTo>
                      <a:pt x="83" y="12"/>
                    </a:lnTo>
                    <a:lnTo>
                      <a:pt x="113" y="6"/>
                    </a:lnTo>
                    <a:lnTo>
                      <a:pt x="131" y="0"/>
                    </a:lnTo>
                    <a:lnTo>
                      <a:pt x="149" y="0"/>
                    </a:lnTo>
                    <a:lnTo>
                      <a:pt x="185" y="6"/>
                    </a:lnTo>
                    <a:lnTo>
                      <a:pt x="215" y="12"/>
                    </a:lnTo>
                    <a:lnTo>
                      <a:pt x="233" y="24"/>
                    </a:lnTo>
                    <a:lnTo>
                      <a:pt x="257" y="36"/>
                    </a:lnTo>
                    <a:lnTo>
                      <a:pt x="287" y="60"/>
                    </a:lnTo>
                    <a:lnTo>
                      <a:pt x="311" y="84"/>
                    </a:lnTo>
                    <a:lnTo>
                      <a:pt x="329" y="113"/>
                    </a:lnTo>
                    <a:lnTo>
                      <a:pt x="173" y="257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74" name="Freeform 146">
                <a:extLst>
                  <a:ext uri="{FF2B5EF4-FFF2-40B4-BE49-F238E27FC236}">
                    <a16:creationId xmlns:a16="http://schemas.microsoft.com/office/drawing/2014/main" id="{2F1F6681-F86E-4C23-A7E7-21BE734575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" y="1945"/>
                <a:ext cx="359" cy="203"/>
              </a:xfrm>
              <a:custGeom>
                <a:avLst/>
                <a:gdLst>
                  <a:gd name="T0" fmla="*/ 0 w 359"/>
                  <a:gd name="T1" fmla="*/ 143 h 203"/>
                  <a:gd name="T2" fmla="*/ 30 w 359"/>
                  <a:gd name="T3" fmla="*/ 83 h 203"/>
                  <a:gd name="T4" fmla="*/ 48 w 359"/>
                  <a:gd name="T5" fmla="*/ 59 h 203"/>
                  <a:gd name="T6" fmla="*/ 60 w 359"/>
                  <a:gd name="T7" fmla="*/ 47 h 203"/>
                  <a:gd name="T8" fmla="*/ 84 w 359"/>
                  <a:gd name="T9" fmla="*/ 29 h 203"/>
                  <a:gd name="T10" fmla="*/ 132 w 359"/>
                  <a:gd name="T11" fmla="*/ 5 h 203"/>
                  <a:gd name="T12" fmla="*/ 156 w 359"/>
                  <a:gd name="T13" fmla="*/ 0 h 203"/>
                  <a:gd name="T14" fmla="*/ 221 w 359"/>
                  <a:gd name="T15" fmla="*/ 0 h 203"/>
                  <a:gd name="T16" fmla="*/ 245 w 359"/>
                  <a:gd name="T17" fmla="*/ 11 h 203"/>
                  <a:gd name="T18" fmla="*/ 275 w 359"/>
                  <a:gd name="T19" fmla="*/ 23 h 203"/>
                  <a:gd name="T20" fmla="*/ 293 w 359"/>
                  <a:gd name="T21" fmla="*/ 35 h 203"/>
                  <a:gd name="T22" fmla="*/ 317 w 359"/>
                  <a:gd name="T23" fmla="*/ 53 h 203"/>
                  <a:gd name="T24" fmla="*/ 335 w 359"/>
                  <a:gd name="T25" fmla="*/ 77 h 203"/>
                  <a:gd name="T26" fmla="*/ 359 w 359"/>
                  <a:gd name="T27" fmla="*/ 119 h 203"/>
                  <a:gd name="T28" fmla="*/ 210 w 359"/>
                  <a:gd name="T29" fmla="*/ 203 h 203"/>
                  <a:gd name="T30" fmla="*/ 0 w 359"/>
                  <a:gd name="T31" fmla="*/ 143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59" h="203">
                    <a:moveTo>
                      <a:pt x="0" y="143"/>
                    </a:moveTo>
                    <a:lnTo>
                      <a:pt x="30" y="83"/>
                    </a:lnTo>
                    <a:lnTo>
                      <a:pt x="48" y="59"/>
                    </a:lnTo>
                    <a:lnTo>
                      <a:pt x="60" y="47"/>
                    </a:lnTo>
                    <a:lnTo>
                      <a:pt x="84" y="29"/>
                    </a:lnTo>
                    <a:lnTo>
                      <a:pt x="132" y="5"/>
                    </a:lnTo>
                    <a:lnTo>
                      <a:pt x="156" y="0"/>
                    </a:lnTo>
                    <a:lnTo>
                      <a:pt x="221" y="0"/>
                    </a:lnTo>
                    <a:lnTo>
                      <a:pt x="245" y="11"/>
                    </a:lnTo>
                    <a:lnTo>
                      <a:pt x="275" y="23"/>
                    </a:lnTo>
                    <a:lnTo>
                      <a:pt x="293" y="35"/>
                    </a:lnTo>
                    <a:lnTo>
                      <a:pt x="317" y="53"/>
                    </a:lnTo>
                    <a:lnTo>
                      <a:pt x="335" y="77"/>
                    </a:lnTo>
                    <a:lnTo>
                      <a:pt x="359" y="119"/>
                    </a:lnTo>
                    <a:lnTo>
                      <a:pt x="210" y="203"/>
                    </a:lnTo>
                    <a:lnTo>
                      <a:pt x="0" y="143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75" name="Freeform 147">
                <a:extLst>
                  <a:ext uri="{FF2B5EF4-FFF2-40B4-BE49-F238E27FC236}">
                    <a16:creationId xmlns:a16="http://schemas.microsoft.com/office/drawing/2014/main" id="{F76D21AE-A9A9-486D-BC2C-5B782D8D42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" y="2070"/>
                <a:ext cx="467" cy="317"/>
              </a:xfrm>
              <a:custGeom>
                <a:avLst/>
                <a:gdLst>
                  <a:gd name="T0" fmla="*/ 0 w 467"/>
                  <a:gd name="T1" fmla="*/ 204 h 317"/>
                  <a:gd name="T2" fmla="*/ 6 w 467"/>
                  <a:gd name="T3" fmla="*/ 156 h 317"/>
                  <a:gd name="T4" fmla="*/ 30 w 467"/>
                  <a:gd name="T5" fmla="*/ 96 h 317"/>
                  <a:gd name="T6" fmla="*/ 48 w 467"/>
                  <a:gd name="T7" fmla="*/ 72 h 317"/>
                  <a:gd name="T8" fmla="*/ 96 w 467"/>
                  <a:gd name="T9" fmla="*/ 36 h 317"/>
                  <a:gd name="T10" fmla="*/ 120 w 467"/>
                  <a:gd name="T11" fmla="*/ 24 h 317"/>
                  <a:gd name="T12" fmla="*/ 150 w 467"/>
                  <a:gd name="T13" fmla="*/ 12 h 317"/>
                  <a:gd name="T14" fmla="*/ 210 w 467"/>
                  <a:gd name="T15" fmla="*/ 0 h 317"/>
                  <a:gd name="T16" fmla="*/ 246 w 467"/>
                  <a:gd name="T17" fmla="*/ 0 h 317"/>
                  <a:gd name="T18" fmla="*/ 288 w 467"/>
                  <a:gd name="T19" fmla="*/ 6 h 317"/>
                  <a:gd name="T20" fmla="*/ 318 w 467"/>
                  <a:gd name="T21" fmla="*/ 12 h 317"/>
                  <a:gd name="T22" fmla="*/ 360 w 467"/>
                  <a:gd name="T23" fmla="*/ 30 h 317"/>
                  <a:gd name="T24" fmla="*/ 467 w 467"/>
                  <a:gd name="T25" fmla="*/ 90 h 317"/>
                  <a:gd name="T26" fmla="*/ 312 w 467"/>
                  <a:gd name="T27" fmla="*/ 317 h 317"/>
                  <a:gd name="T28" fmla="*/ 0 w 467"/>
                  <a:gd name="T29" fmla="*/ 204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67" h="317">
                    <a:moveTo>
                      <a:pt x="0" y="204"/>
                    </a:moveTo>
                    <a:lnTo>
                      <a:pt x="6" y="156"/>
                    </a:lnTo>
                    <a:lnTo>
                      <a:pt x="30" y="96"/>
                    </a:lnTo>
                    <a:lnTo>
                      <a:pt x="48" y="72"/>
                    </a:lnTo>
                    <a:lnTo>
                      <a:pt x="96" y="36"/>
                    </a:lnTo>
                    <a:lnTo>
                      <a:pt x="120" y="24"/>
                    </a:lnTo>
                    <a:lnTo>
                      <a:pt x="150" y="12"/>
                    </a:lnTo>
                    <a:lnTo>
                      <a:pt x="210" y="0"/>
                    </a:lnTo>
                    <a:lnTo>
                      <a:pt x="246" y="0"/>
                    </a:lnTo>
                    <a:lnTo>
                      <a:pt x="288" y="6"/>
                    </a:lnTo>
                    <a:lnTo>
                      <a:pt x="318" y="12"/>
                    </a:lnTo>
                    <a:lnTo>
                      <a:pt x="360" y="30"/>
                    </a:lnTo>
                    <a:lnTo>
                      <a:pt x="467" y="90"/>
                    </a:lnTo>
                    <a:lnTo>
                      <a:pt x="312" y="317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76" name="Freeform 148">
                <a:extLst>
                  <a:ext uri="{FF2B5EF4-FFF2-40B4-BE49-F238E27FC236}">
                    <a16:creationId xmlns:a16="http://schemas.microsoft.com/office/drawing/2014/main" id="{7828DC8B-9E7B-4AC8-BA5F-3A2C10EE0D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" y="2214"/>
                <a:ext cx="324" cy="329"/>
              </a:xfrm>
              <a:custGeom>
                <a:avLst/>
                <a:gdLst>
                  <a:gd name="T0" fmla="*/ 18 w 324"/>
                  <a:gd name="T1" fmla="*/ 287 h 329"/>
                  <a:gd name="T2" fmla="*/ 6 w 324"/>
                  <a:gd name="T3" fmla="*/ 233 h 329"/>
                  <a:gd name="T4" fmla="*/ 0 w 324"/>
                  <a:gd name="T5" fmla="*/ 197 h 329"/>
                  <a:gd name="T6" fmla="*/ 0 w 324"/>
                  <a:gd name="T7" fmla="*/ 161 h 329"/>
                  <a:gd name="T8" fmla="*/ 6 w 324"/>
                  <a:gd name="T9" fmla="*/ 132 h 329"/>
                  <a:gd name="T10" fmla="*/ 42 w 324"/>
                  <a:gd name="T11" fmla="*/ 72 h 329"/>
                  <a:gd name="T12" fmla="*/ 72 w 324"/>
                  <a:gd name="T13" fmla="*/ 42 h 329"/>
                  <a:gd name="T14" fmla="*/ 102 w 324"/>
                  <a:gd name="T15" fmla="*/ 24 h 329"/>
                  <a:gd name="T16" fmla="*/ 120 w 324"/>
                  <a:gd name="T17" fmla="*/ 12 h 329"/>
                  <a:gd name="T18" fmla="*/ 144 w 324"/>
                  <a:gd name="T19" fmla="*/ 6 h 329"/>
                  <a:gd name="T20" fmla="*/ 174 w 324"/>
                  <a:gd name="T21" fmla="*/ 0 h 329"/>
                  <a:gd name="T22" fmla="*/ 234 w 324"/>
                  <a:gd name="T23" fmla="*/ 0 h 329"/>
                  <a:gd name="T24" fmla="*/ 270 w 324"/>
                  <a:gd name="T25" fmla="*/ 6 h 329"/>
                  <a:gd name="T26" fmla="*/ 324 w 324"/>
                  <a:gd name="T27" fmla="*/ 30 h 329"/>
                  <a:gd name="T28" fmla="*/ 258 w 324"/>
                  <a:gd name="T29" fmla="*/ 329 h 329"/>
                  <a:gd name="T30" fmla="*/ 18 w 324"/>
                  <a:gd name="T31" fmla="*/ 287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24" h="329">
                    <a:moveTo>
                      <a:pt x="18" y="287"/>
                    </a:moveTo>
                    <a:lnTo>
                      <a:pt x="6" y="233"/>
                    </a:lnTo>
                    <a:lnTo>
                      <a:pt x="0" y="197"/>
                    </a:lnTo>
                    <a:lnTo>
                      <a:pt x="0" y="161"/>
                    </a:lnTo>
                    <a:lnTo>
                      <a:pt x="6" y="132"/>
                    </a:lnTo>
                    <a:lnTo>
                      <a:pt x="42" y="72"/>
                    </a:lnTo>
                    <a:lnTo>
                      <a:pt x="72" y="42"/>
                    </a:lnTo>
                    <a:lnTo>
                      <a:pt x="102" y="24"/>
                    </a:lnTo>
                    <a:lnTo>
                      <a:pt x="120" y="12"/>
                    </a:lnTo>
                    <a:lnTo>
                      <a:pt x="144" y="6"/>
                    </a:lnTo>
                    <a:lnTo>
                      <a:pt x="174" y="0"/>
                    </a:lnTo>
                    <a:lnTo>
                      <a:pt x="234" y="0"/>
                    </a:lnTo>
                    <a:lnTo>
                      <a:pt x="270" y="6"/>
                    </a:lnTo>
                    <a:lnTo>
                      <a:pt x="324" y="30"/>
                    </a:lnTo>
                    <a:lnTo>
                      <a:pt x="258" y="329"/>
                    </a:lnTo>
                    <a:lnTo>
                      <a:pt x="18" y="287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77" name="Freeform 149">
                <a:extLst>
                  <a:ext uri="{FF2B5EF4-FFF2-40B4-BE49-F238E27FC236}">
                    <a16:creationId xmlns:a16="http://schemas.microsoft.com/office/drawing/2014/main" id="{9F2BB34B-0F60-4FF6-A393-17778CF7C0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" y="1933"/>
                <a:ext cx="2092" cy="1089"/>
              </a:xfrm>
              <a:custGeom>
                <a:avLst/>
                <a:gdLst>
                  <a:gd name="T0" fmla="*/ 12 w 2092"/>
                  <a:gd name="T1" fmla="*/ 766 h 1089"/>
                  <a:gd name="T2" fmla="*/ 0 w 2092"/>
                  <a:gd name="T3" fmla="*/ 484 h 1089"/>
                  <a:gd name="T4" fmla="*/ 90 w 2092"/>
                  <a:gd name="T5" fmla="*/ 377 h 1089"/>
                  <a:gd name="T6" fmla="*/ 120 w 2092"/>
                  <a:gd name="T7" fmla="*/ 359 h 1089"/>
                  <a:gd name="T8" fmla="*/ 138 w 2092"/>
                  <a:gd name="T9" fmla="*/ 353 h 1089"/>
                  <a:gd name="T10" fmla="*/ 162 w 2092"/>
                  <a:gd name="T11" fmla="*/ 329 h 1089"/>
                  <a:gd name="T12" fmla="*/ 162 w 2092"/>
                  <a:gd name="T13" fmla="*/ 305 h 1089"/>
                  <a:gd name="T14" fmla="*/ 174 w 2092"/>
                  <a:gd name="T15" fmla="*/ 287 h 1089"/>
                  <a:gd name="T16" fmla="*/ 395 w 2092"/>
                  <a:gd name="T17" fmla="*/ 149 h 1089"/>
                  <a:gd name="T18" fmla="*/ 419 w 2092"/>
                  <a:gd name="T19" fmla="*/ 131 h 1089"/>
                  <a:gd name="T20" fmla="*/ 449 w 2092"/>
                  <a:gd name="T21" fmla="*/ 113 h 1089"/>
                  <a:gd name="T22" fmla="*/ 479 w 2092"/>
                  <a:gd name="T23" fmla="*/ 107 h 1089"/>
                  <a:gd name="T24" fmla="*/ 515 w 2092"/>
                  <a:gd name="T25" fmla="*/ 101 h 1089"/>
                  <a:gd name="T26" fmla="*/ 779 w 2092"/>
                  <a:gd name="T27" fmla="*/ 17 h 1089"/>
                  <a:gd name="T28" fmla="*/ 809 w 2092"/>
                  <a:gd name="T29" fmla="*/ 6 h 1089"/>
                  <a:gd name="T30" fmla="*/ 833 w 2092"/>
                  <a:gd name="T31" fmla="*/ 0 h 1089"/>
                  <a:gd name="T32" fmla="*/ 851 w 2092"/>
                  <a:gd name="T33" fmla="*/ 0 h 1089"/>
                  <a:gd name="T34" fmla="*/ 899 w 2092"/>
                  <a:gd name="T35" fmla="*/ 12 h 1089"/>
                  <a:gd name="T36" fmla="*/ 911 w 2092"/>
                  <a:gd name="T37" fmla="*/ 6 h 1089"/>
                  <a:gd name="T38" fmla="*/ 935 w 2092"/>
                  <a:gd name="T39" fmla="*/ 6 h 1089"/>
                  <a:gd name="T40" fmla="*/ 953 w 2092"/>
                  <a:gd name="T41" fmla="*/ 0 h 1089"/>
                  <a:gd name="T42" fmla="*/ 971 w 2092"/>
                  <a:gd name="T43" fmla="*/ 6 h 1089"/>
                  <a:gd name="T44" fmla="*/ 1043 w 2092"/>
                  <a:gd name="T45" fmla="*/ 23 h 1089"/>
                  <a:gd name="T46" fmla="*/ 1199 w 2092"/>
                  <a:gd name="T47" fmla="*/ 0 h 1089"/>
                  <a:gd name="T48" fmla="*/ 1510 w 2092"/>
                  <a:gd name="T49" fmla="*/ 35 h 1089"/>
                  <a:gd name="T50" fmla="*/ 1540 w 2092"/>
                  <a:gd name="T51" fmla="*/ 35 h 1089"/>
                  <a:gd name="T52" fmla="*/ 1558 w 2092"/>
                  <a:gd name="T53" fmla="*/ 41 h 1089"/>
                  <a:gd name="T54" fmla="*/ 1804 w 2092"/>
                  <a:gd name="T55" fmla="*/ 137 h 1089"/>
                  <a:gd name="T56" fmla="*/ 1840 w 2092"/>
                  <a:gd name="T57" fmla="*/ 161 h 1089"/>
                  <a:gd name="T58" fmla="*/ 2002 w 2092"/>
                  <a:gd name="T59" fmla="*/ 329 h 1089"/>
                  <a:gd name="T60" fmla="*/ 2026 w 2092"/>
                  <a:gd name="T61" fmla="*/ 365 h 1089"/>
                  <a:gd name="T62" fmla="*/ 2044 w 2092"/>
                  <a:gd name="T63" fmla="*/ 425 h 1089"/>
                  <a:gd name="T64" fmla="*/ 2050 w 2092"/>
                  <a:gd name="T65" fmla="*/ 437 h 1089"/>
                  <a:gd name="T66" fmla="*/ 2080 w 2092"/>
                  <a:gd name="T67" fmla="*/ 454 h 1089"/>
                  <a:gd name="T68" fmla="*/ 2092 w 2092"/>
                  <a:gd name="T69" fmla="*/ 490 h 1089"/>
                  <a:gd name="T70" fmla="*/ 2092 w 2092"/>
                  <a:gd name="T71" fmla="*/ 532 h 1089"/>
                  <a:gd name="T72" fmla="*/ 2056 w 2092"/>
                  <a:gd name="T73" fmla="*/ 772 h 1089"/>
                  <a:gd name="T74" fmla="*/ 1324 w 2092"/>
                  <a:gd name="T75" fmla="*/ 1089 h 1089"/>
                  <a:gd name="T76" fmla="*/ 545 w 2092"/>
                  <a:gd name="T77" fmla="*/ 1071 h 1089"/>
                  <a:gd name="T78" fmla="*/ 12 w 2092"/>
                  <a:gd name="T79" fmla="*/ 766 h 10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092" h="1089">
                    <a:moveTo>
                      <a:pt x="12" y="766"/>
                    </a:moveTo>
                    <a:lnTo>
                      <a:pt x="0" y="484"/>
                    </a:lnTo>
                    <a:lnTo>
                      <a:pt x="90" y="377"/>
                    </a:lnTo>
                    <a:lnTo>
                      <a:pt x="120" y="359"/>
                    </a:lnTo>
                    <a:lnTo>
                      <a:pt x="138" y="353"/>
                    </a:lnTo>
                    <a:lnTo>
                      <a:pt x="162" y="329"/>
                    </a:lnTo>
                    <a:lnTo>
                      <a:pt x="162" y="305"/>
                    </a:lnTo>
                    <a:lnTo>
                      <a:pt x="174" y="287"/>
                    </a:lnTo>
                    <a:lnTo>
                      <a:pt x="395" y="149"/>
                    </a:lnTo>
                    <a:lnTo>
                      <a:pt x="419" y="131"/>
                    </a:lnTo>
                    <a:lnTo>
                      <a:pt x="449" y="113"/>
                    </a:lnTo>
                    <a:lnTo>
                      <a:pt x="479" y="107"/>
                    </a:lnTo>
                    <a:lnTo>
                      <a:pt x="515" y="101"/>
                    </a:lnTo>
                    <a:lnTo>
                      <a:pt x="779" y="17"/>
                    </a:lnTo>
                    <a:lnTo>
                      <a:pt x="809" y="6"/>
                    </a:lnTo>
                    <a:lnTo>
                      <a:pt x="833" y="0"/>
                    </a:lnTo>
                    <a:lnTo>
                      <a:pt x="851" y="0"/>
                    </a:lnTo>
                    <a:lnTo>
                      <a:pt x="899" y="12"/>
                    </a:lnTo>
                    <a:lnTo>
                      <a:pt x="911" y="6"/>
                    </a:lnTo>
                    <a:lnTo>
                      <a:pt x="935" y="6"/>
                    </a:lnTo>
                    <a:lnTo>
                      <a:pt x="953" y="0"/>
                    </a:lnTo>
                    <a:lnTo>
                      <a:pt x="971" y="6"/>
                    </a:lnTo>
                    <a:lnTo>
                      <a:pt x="1043" y="23"/>
                    </a:lnTo>
                    <a:lnTo>
                      <a:pt x="1199" y="0"/>
                    </a:lnTo>
                    <a:lnTo>
                      <a:pt x="1510" y="35"/>
                    </a:lnTo>
                    <a:lnTo>
                      <a:pt x="1540" y="35"/>
                    </a:lnTo>
                    <a:lnTo>
                      <a:pt x="1558" y="41"/>
                    </a:lnTo>
                    <a:lnTo>
                      <a:pt x="1804" y="137"/>
                    </a:lnTo>
                    <a:lnTo>
                      <a:pt x="1840" y="161"/>
                    </a:lnTo>
                    <a:lnTo>
                      <a:pt x="2002" y="329"/>
                    </a:lnTo>
                    <a:lnTo>
                      <a:pt x="2026" y="365"/>
                    </a:lnTo>
                    <a:lnTo>
                      <a:pt x="2044" y="425"/>
                    </a:lnTo>
                    <a:lnTo>
                      <a:pt x="2050" y="437"/>
                    </a:lnTo>
                    <a:lnTo>
                      <a:pt x="2080" y="454"/>
                    </a:lnTo>
                    <a:lnTo>
                      <a:pt x="2092" y="490"/>
                    </a:lnTo>
                    <a:lnTo>
                      <a:pt x="2092" y="532"/>
                    </a:lnTo>
                    <a:lnTo>
                      <a:pt x="2056" y="772"/>
                    </a:lnTo>
                    <a:lnTo>
                      <a:pt x="1324" y="1089"/>
                    </a:lnTo>
                    <a:lnTo>
                      <a:pt x="545" y="1071"/>
                    </a:lnTo>
                    <a:lnTo>
                      <a:pt x="12" y="766"/>
                    </a:lnTo>
                    <a:close/>
                  </a:path>
                </a:pathLst>
              </a:custGeom>
              <a:solidFill>
                <a:srgbClr val="8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78" name="Freeform 150">
                <a:extLst>
                  <a:ext uri="{FF2B5EF4-FFF2-40B4-BE49-F238E27FC236}">
                    <a16:creationId xmlns:a16="http://schemas.microsoft.com/office/drawing/2014/main" id="{E4340F12-9129-4837-8C45-840AD658F2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" y="2250"/>
                <a:ext cx="186" cy="131"/>
              </a:xfrm>
              <a:custGeom>
                <a:avLst/>
                <a:gdLst>
                  <a:gd name="T0" fmla="*/ 186 w 186"/>
                  <a:gd name="T1" fmla="*/ 0 h 131"/>
                  <a:gd name="T2" fmla="*/ 132 w 186"/>
                  <a:gd name="T3" fmla="*/ 6 h 131"/>
                  <a:gd name="T4" fmla="*/ 90 w 186"/>
                  <a:gd name="T5" fmla="*/ 12 h 131"/>
                  <a:gd name="T6" fmla="*/ 60 w 186"/>
                  <a:gd name="T7" fmla="*/ 30 h 131"/>
                  <a:gd name="T8" fmla="*/ 36 w 186"/>
                  <a:gd name="T9" fmla="*/ 48 h 131"/>
                  <a:gd name="T10" fmla="*/ 18 w 186"/>
                  <a:gd name="T11" fmla="*/ 66 h 131"/>
                  <a:gd name="T12" fmla="*/ 6 w 186"/>
                  <a:gd name="T13" fmla="*/ 96 h 131"/>
                  <a:gd name="T14" fmla="*/ 0 w 186"/>
                  <a:gd name="T15" fmla="*/ 131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6" h="131">
                    <a:moveTo>
                      <a:pt x="186" y="0"/>
                    </a:moveTo>
                    <a:lnTo>
                      <a:pt x="132" y="6"/>
                    </a:lnTo>
                    <a:lnTo>
                      <a:pt x="90" y="12"/>
                    </a:lnTo>
                    <a:lnTo>
                      <a:pt x="60" y="30"/>
                    </a:lnTo>
                    <a:lnTo>
                      <a:pt x="36" y="48"/>
                    </a:lnTo>
                    <a:lnTo>
                      <a:pt x="18" y="66"/>
                    </a:lnTo>
                    <a:lnTo>
                      <a:pt x="6" y="96"/>
                    </a:lnTo>
                    <a:lnTo>
                      <a:pt x="0" y="13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79" name="Freeform 151">
                <a:extLst>
                  <a:ext uri="{FF2B5EF4-FFF2-40B4-BE49-F238E27FC236}">
                    <a16:creationId xmlns:a16="http://schemas.microsoft.com/office/drawing/2014/main" id="{73F5AEF0-C288-46C6-B0A2-072E49DCED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" y="2112"/>
                <a:ext cx="264" cy="96"/>
              </a:xfrm>
              <a:custGeom>
                <a:avLst/>
                <a:gdLst>
                  <a:gd name="T0" fmla="*/ 0 w 264"/>
                  <a:gd name="T1" fmla="*/ 96 h 96"/>
                  <a:gd name="T2" fmla="*/ 12 w 264"/>
                  <a:gd name="T3" fmla="*/ 78 h 96"/>
                  <a:gd name="T4" fmla="*/ 30 w 264"/>
                  <a:gd name="T5" fmla="*/ 54 h 96"/>
                  <a:gd name="T6" fmla="*/ 54 w 264"/>
                  <a:gd name="T7" fmla="*/ 36 h 96"/>
                  <a:gd name="T8" fmla="*/ 84 w 264"/>
                  <a:gd name="T9" fmla="*/ 18 h 96"/>
                  <a:gd name="T10" fmla="*/ 114 w 264"/>
                  <a:gd name="T11" fmla="*/ 6 h 96"/>
                  <a:gd name="T12" fmla="*/ 144 w 264"/>
                  <a:gd name="T13" fmla="*/ 0 h 96"/>
                  <a:gd name="T14" fmla="*/ 228 w 264"/>
                  <a:gd name="T15" fmla="*/ 0 h 96"/>
                  <a:gd name="T16" fmla="*/ 264 w 264"/>
                  <a:gd name="T17" fmla="*/ 12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64" h="96">
                    <a:moveTo>
                      <a:pt x="0" y="96"/>
                    </a:moveTo>
                    <a:lnTo>
                      <a:pt x="12" y="78"/>
                    </a:lnTo>
                    <a:lnTo>
                      <a:pt x="30" y="54"/>
                    </a:lnTo>
                    <a:lnTo>
                      <a:pt x="54" y="36"/>
                    </a:lnTo>
                    <a:lnTo>
                      <a:pt x="84" y="18"/>
                    </a:lnTo>
                    <a:lnTo>
                      <a:pt x="114" y="6"/>
                    </a:lnTo>
                    <a:lnTo>
                      <a:pt x="144" y="0"/>
                    </a:lnTo>
                    <a:lnTo>
                      <a:pt x="228" y="0"/>
                    </a:lnTo>
                    <a:lnTo>
                      <a:pt x="264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80" name="Freeform 152">
                <a:extLst>
                  <a:ext uri="{FF2B5EF4-FFF2-40B4-BE49-F238E27FC236}">
                    <a16:creationId xmlns:a16="http://schemas.microsoft.com/office/drawing/2014/main" id="{076FF38C-5268-4EAD-B767-999DD9088F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" y="1980"/>
                <a:ext cx="233" cy="102"/>
              </a:xfrm>
              <a:custGeom>
                <a:avLst/>
                <a:gdLst>
                  <a:gd name="T0" fmla="*/ 0 w 233"/>
                  <a:gd name="T1" fmla="*/ 36 h 102"/>
                  <a:gd name="T2" fmla="*/ 36 w 233"/>
                  <a:gd name="T3" fmla="*/ 12 h 102"/>
                  <a:gd name="T4" fmla="*/ 54 w 233"/>
                  <a:gd name="T5" fmla="*/ 6 h 102"/>
                  <a:gd name="T6" fmla="*/ 72 w 233"/>
                  <a:gd name="T7" fmla="*/ 6 h 102"/>
                  <a:gd name="T8" fmla="*/ 90 w 233"/>
                  <a:gd name="T9" fmla="*/ 0 h 102"/>
                  <a:gd name="T10" fmla="*/ 108 w 233"/>
                  <a:gd name="T11" fmla="*/ 0 h 102"/>
                  <a:gd name="T12" fmla="*/ 155 w 233"/>
                  <a:gd name="T13" fmla="*/ 12 h 102"/>
                  <a:gd name="T14" fmla="*/ 179 w 233"/>
                  <a:gd name="T15" fmla="*/ 24 h 102"/>
                  <a:gd name="T16" fmla="*/ 197 w 233"/>
                  <a:gd name="T17" fmla="*/ 42 h 102"/>
                  <a:gd name="T18" fmla="*/ 221 w 233"/>
                  <a:gd name="T19" fmla="*/ 78 h 102"/>
                  <a:gd name="T20" fmla="*/ 233 w 233"/>
                  <a:gd name="T21" fmla="*/ 10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33" h="102">
                    <a:moveTo>
                      <a:pt x="0" y="36"/>
                    </a:moveTo>
                    <a:lnTo>
                      <a:pt x="36" y="12"/>
                    </a:lnTo>
                    <a:lnTo>
                      <a:pt x="54" y="6"/>
                    </a:lnTo>
                    <a:lnTo>
                      <a:pt x="72" y="6"/>
                    </a:lnTo>
                    <a:lnTo>
                      <a:pt x="90" y="0"/>
                    </a:lnTo>
                    <a:lnTo>
                      <a:pt x="108" y="0"/>
                    </a:lnTo>
                    <a:lnTo>
                      <a:pt x="155" y="12"/>
                    </a:lnTo>
                    <a:lnTo>
                      <a:pt x="179" y="24"/>
                    </a:lnTo>
                    <a:lnTo>
                      <a:pt x="197" y="42"/>
                    </a:lnTo>
                    <a:lnTo>
                      <a:pt x="221" y="78"/>
                    </a:lnTo>
                    <a:lnTo>
                      <a:pt x="233" y="10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81" name="Freeform 153">
                <a:extLst>
                  <a:ext uri="{FF2B5EF4-FFF2-40B4-BE49-F238E27FC236}">
                    <a16:creationId xmlns:a16="http://schemas.microsoft.com/office/drawing/2014/main" id="{CFB3C440-BB42-4853-A062-AED5D29E2A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5" y="1891"/>
                <a:ext cx="42" cy="83"/>
              </a:xfrm>
              <a:custGeom>
                <a:avLst/>
                <a:gdLst>
                  <a:gd name="T0" fmla="*/ 0 w 42"/>
                  <a:gd name="T1" fmla="*/ 0 h 83"/>
                  <a:gd name="T2" fmla="*/ 18 w 42"/>
                  <a:gd name="T3" fmla="*/ 30 h 83"/>
                  <a:gd name="T4" fmla="*/ 30 w 42"/>
                  <a:gd name="T5" fmla="*/ 48 h 83"/>
                  <a:gd name="T6" fmla="*/ 42 w 42"/>
                  <a:gd name="T7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83">
                    <a:moveTo>
                      <a:pt x="0" y="0"/>
                    </a:moveTo>
                    <a:lnTo>
                      <a:pt x="18" y="30"/>
                    </a:lnTo>
                    <a:lnTo>
                      <a:pt x="30" y="48"/>
                    </a:lnTo>
                    <a:lnTo>
                      <a:pt x="42" y="8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82" name="Freeform 154">
                <a:extLst>
                  <a:ext uri="{FF2B5EF4-FFF2-40B4-BE49-F238E27FC236}">
                    <a16:creationId xmlns:a16="http://schemas.microsoft.com/office/drawing/2014/main" id="{A0BD9F6E-E743-4E8D-8A21-6B6241D688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" y="1903"/>
                <a:ext cx="180" cy="65"/>
              </a:xfrm>
              <a:custGeom>
                <a:avLst/>
                <a:gdLst>
                  <a:gd name="T0" fmla="*/ 180 w 180"/>
                  <a:gd name="T1" fmla="*/ 65 h 65"/>
                  <a:gd name="T2" fmla="*/ 168 w 180"/>
                  <a:gd name="T3" fmla="*/ 53 h 65"/>
                  <a:gd name="T4" fmla="*/ 162 w 180"/>
                  <a:gd name="T5" fmla="*/ 42 h 65"/>
                  <a:gd name="T6" fmla="*/ 138 w 180"/>
                  <a:gd name="T7" fmla="*/ 30 h 65"/>
                  <a:gd name="T8" fmla="*/ 120 w 180"/>
                  <a:gd name="T9" fmla="*/ 12 h 65"/>
                  <a:gd name="T10" fmla="*/ 96 w 180"/>
                  <a:gd name="T11" fmla="*/ 6 h 65"/>
                  <a:gd name="T12" fmla="*/ 84 w 180"/>
                  <a:gd name="T13" fmla="*/ 0 h 65"/>
                  <a:gd name="T14" fmla="*/ 30 w 180"/>
                  <a:gd name="T15" fmla="*/ 0 h 65"/>
                  <a:gd name="T16" fmla="*/ 12 w 180"/>
                  <a:gd name="T17" fmla="*/ 6 h 65"/>
                  <a:gd name="T18" fmla="*/ 0 w 180"/>
                  <a:gd name="T19" fmla="*/ 12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0" h="65">
                    <a:moveTo>
                      <a:pt x="180" y="65"/>
                    </a:moveTo>
                    <a:lnTo>
                      <a:pt x="168" y="53"/>
                    </a:lnTo>
                    <a:lnTo>
                      <a:pt x="162" y="42"/>
                    </a:lnTo>
                    <a:lnTo>
                      <a:pt x="138" y="30"/>
                    </a:lnTo>
                    <a:lnTo>
                      <a:pt x="120" y="12"/>
                    </a:lnTo>
                    <a:lnTo>
                      <a:pt x="96" y="6"/>
                    </a:lnTo>
                    <a:lnTo>
                      <a:pt x="84" y="0"/>
                    </a:lnTo>
                    <a:lnTo>
                      <a:pt x="30" y="0"/>
                    </a:lnTo>
                    <a:lnTo>
                      <a:pt x="12" y="6"/>
                    </a:lnTo>
                    <a:lnTo>
                      <a:pt x="0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83" name="Freeform 155">
                <a:extLst>
                  <a:ext uri="{FF2B5EF4-FFF2-40B4-BE49-F238E27FC236}">
                    <a16:creationId xmlns:a16="http://schemas.microsoft.com/office/drawing/2014/main" id="{48121BBB-A5F7-4725-8A24-A9C4A6DFF4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4" y="1837"/>
                <a:ext cx="174" cy="96"/>
              </a:xfrm>
              <a:custGeom>
                <a:avLst/>
                <a:gdLst>
                  <a:gd name="T0" fmla="*/ 174 w 174"/>
                  <a:gd name="T1" fmla="*/ 96 h 96"/>
                  <a:gd name="T2" fmla="*/ 144 w 174"/>
                  <a:gd name="T3" fmla="*/ 54 h 96"/>
                  <a:gd name="T4" fmla="*/ 126 w 174"/>
                  <a:gd name="T5" fmla="*/ 30 h 96"/>
                  <a:gd name="T6" fmla="*/ 114 w 174"/>
                  <a:gd name="T7" fmla="*/ 18 h 96"/>
                  <a:gd name="T8" fmla="*/ 78 w 174"/>
                  <a:gd name="T9" fmla="*/ 6 h 96"/>
                  <a:gd name="T10" fmla="*/ 66 w 174"/>
                  <a:gd name="T11" fmla="*/ 0 h 96"/>
                  <a:gd name="T12" fmla="*/ 30 w 174"/>
                  <a:gd name="T13" fmla="*/ 0 h 96"/>
                  <a:gd name="T14" fmla="*/ 0 w 174"/>
                  <a:gd name="T15" fmla="*/ 12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74" h="96">
                    <a:moveTo>
                      <a:pt x="174" y="96"/>
                    </a:moveTo>
                    <a:lnTo>
                      <a:pt x="144" y="54"/>
                    </a:lnTo>
                    <a:lnTo>
                      <a:pt x="126" y="30"/>
                    </a:lnTo>
                    <a:lnTo>
                      <a:pt x="114" y="18"/>
                    </a:lnTo>
                    <a:lnTo>
                      <a:pt x="78" y="6"/>
                    </a:lnTo>
                    <a:lnTo>
                      <a:pt x="66" y="0"/>
                    </a:lnTo>
                    <a:lnTo>
                      <a:pt x="30" y="0"/>
                    </a:lnTo>
                    <a:lnTo>
                      <a:pt x="0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84" name="Freeform 156">
                <a:extLst>
                  <a:ext uri="{FF2B5EF4-FFF2-40B4-BE49-F238E27FC236}">
                    <a16:creationId xmlns:a16="http://schemas.microsoft.com/office/drawing/2014/main" id="{C306798C-3CE8-4D61-AA25-72E7C1CF59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6" y="1783"/>
                <a:ext cx="96" cy="162"/>
              </a:xfrm>
              <a:custGeom>
                <a:avLst/>
                <a:gdLst>
                  <a:gd name="T0" fmla="*/ 96 w 96"/>
                  <a:gd name="T1" fmla="*/ 162 h 162"/>
                  <a:gd name="T2" fmla="*/ 90 w 96"/>
                  <a:gd name="T3" fmla="*/ 114 h 162"/>
                  <a:gd name="T4" fmla="*/ 78 w 96"/>
                  <a:gd name="T5" fmla="*/ 66 h 162"/>
                  <a:gd name="T6" fmla="*/ 60 w 96"/>
                  <a:gd name="T7" fmla="*/ 42 h 162"/>
                  <a:gd name="T8" fmla="*/ 48 w 96"/>
                  <a:gd name="T9" fmla="*/ 24 h 162"/>
                  <a:gd name="T10" fmla="*/ 30 w 96"/>
                  <a:gd name="T11" fmla="*/ 12 h 162"/>
                  <a:gd name="T12" fmla="*/ 0 w 96"/>
                  <a:gd name="T13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6" h="162">
                    <a:moveTo>
                      <a:pt x="96" y="162"/>
                    </a:moveTo>
                    <a:lnTo>
                      <a:pt x="90" y="114"/>
                    </a:lnTo>
                    <a:lnTo>
                      <a:pt x="78" y="66"/>
                    </a:lnTo>
                    <a:lnTo>
                      <a:pt x="60" y="42"/>
                    </a:lnTo>
                    <a:lnTo>
                      <a:pt x="48" y="24"/>
                    </a:lnTo>
                    <a:lnTo>
                      <a:pt x="30" y="12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85" name="Freeform 157">
                <a:extLst>
                  <a:ext uri="{FF2B5EF4-FFF2-40B4-BE49-F238E27FC236}">
                    <a16:creationId xmlns:a16="http://schemas.microsoft.com/office/drawing/2014/main" id="{1BBEDA2E-506F-47E2-BC27-51FE003FC1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6" y="1789"/>
                <a:ext cx="179" cy="132"/>
              </a:xfrm>
              <a:custGeom>
                <a:avLst/>
                <a:gdLst>
                  <a:gd name="T0" fmla="*/ 179 w 179"/>
                  <a:gd name="T1" fmla="*/ 132 h 132"/>
                  <a:gd name="T2" fmla="*/ 155 w 179"/>
                  <a:gd name="T3" fmla="*/ 78 h 132"/>
                  <a:gd name="T4" fmla="*/ 137 w 179"/>
                  <a:gd name="T5" fmla="*/ 48 h 132"/>
                  <a:gd name="T6" fmla="*/ 119 w 179"/>
                  <a:gd name="T7" fmla="*/ 30 h 132"/>
                  <a:gd name="T8" fmla="*/ 95 w 179"/>
                  <a:gd name="T9" fmla="*/ 18 h 132"/>
                  <a:gd name="T10" fmla="*/ 77 w 179"/>
                  <a:gd name="T11" fmla="*/ 6 h 132"/>
                  <a:gd name="T12" fmla="*/ 48 w 179"/>
                  <a:gd name="T13" fmla="*/ 0 h 132"/>
                  <a:gd name="T14" fmla="*/ 36 w 179"/>
                  <a:gd name="T15" fmla="*/ 0 h 132"/>
                  <a:gd name="T16" fmla="*/ 6 w 179"/>
                  <a:gd name="T17" fmla="*/ 6 h 132"/>
                  <a:gd name="T18" fmla="*/ 0 w 179"/>
                  <a:gd name="T19" fmla="*/ 18 h 132"/>
                  <a:gd name="T20" fmla="*/ 0 w 179"/>
                  <a:gd name="T21" fmla="*/ 30 h 132"/>
                  <a:gd name="T22" fmla="*/ 6 w 179"/>
                  <a:gd name="T23" fmla="*/ 36 h 132"/>
                  <a:gd name="T24" fmla="*/ 18 w 179"/>
                  <a:gd name="T25" fmla="*/ 42 h 132"/>
                  <a:gd name="T26" fmla="*/ 36 w 179"/>
                  <a:gd name="T27" fmla="*/ 48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9" h="132">
                    <a:moveTo>
                      <a:pt x="179" y="132"/>
                    </a:moveTo>
                    <a:lnTo>
                      <a:pt x="155" y="78"/>
                    </a:lnTo>
                    <a:lnTo>
                      <a:pt x="137" y="48"/>
                    </a:lnTo>
                    <a:lnTo>
                      <a:pt x="119" y="30"/>
                    </a:lnTo>
                    <a:lnTo>
                      <a:pt x="95" y="18"/>
                    </a:lnTo>
                    <a:lnTo>
                      <a:pt x="77" y="6"/>
                    </a:lnTo>
                    <a:lnTo>
                      <a:pt x="48" y="0"/>
                    </a:lnTo>
                    <a:lnTo>
                      <a:pt x="36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18" y="42"/>
                    </a:lnTo>
                    <a:lnTo>
                      <a:pt x="36" y="4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86" name="Freeform 158">
                <a:extLst>
                  <a:ext uri="{FF2B5EF4-FFF2-40B4-BE49-F238E27FC236}">
                    <a16:creationId xmlns:a16="http://schemas.microsoft.com/office/drawing/2014/main" id="{247FB03D-BF8F-4693-A5EA-9A13801FCD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7" y="1825"/>
                <a:ext cx="132" cy="125"/>
              </a:xfrm>
              <a:custGeom>
                <a:avLst/>
                <a:gdLst>
                  <a:gd name="T0" fmla="*/ 132 w 132"/>
                  <a:gd name="T1" fmla="*/ 125 h 125"/>
                  <a:gd name="T2" fmla="*/ 84 w 132"/>
                  <a:gd name="T3" fmla="*/ 54 h 125"/>
                  <a:gd name="T4" fmla="*/ 66 w 132"/>
                  <a:gd name="T5" fmla="*/ 36 h 125"/>
                  <a:gd name="T6" fmla="*/ 48 w 132"/>
                  <a:gd name="T7" fmla="*/ 12 h 125"/>
                  <a:gd name="T8" fmla="*/ 30 w 132"/>
                  <a:gd name="T9" fmla="*/ 6 h 125"/>
                  <a:gd name="T10" fmla="*/ 18 w 132"/>
                  <a:gd name="T11" fmla="*/ 0 h 125"/>
                  <a:gd name="T12" fmla="*/ 0 w 132"/>
                  <a:gd name="T13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2" h="125">
                    <a:moveTo>
                      <a:pt x="132" y="125"/>
                    </a:moveTo>
                    <a:lnTo>
                      <a:pt x="84" y="54"/>
                    </a:lnTo>
                    <a:lnTo>
                      <a:pt x="66" y="36"/>
                    </a:lnTo>
                    <a:lnTo>
                      <a:pt x="48" y="12"/>
                    </a:lnTo>
                    <a:lnTo>
                      <a:pt x="30" y="6"/>
                    </a:lnTo>
                    <a:lnTo>
                      <a:pt x="18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87" name="Freeform 159">
                <a:extLst>
                  <a:ext uri="{FF2B5EF4-FFF2-40B4-BE49-F238E27FC236}">
                    <a16:creationId xmlns:a16="http://schemas.microsoft.com/office/drawing/2014/main" id="{446EF0D3-5D56-4C64-BD92-A011FC066A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7" y="1885"/>
                <a:ext cx="96" cy="143"/>
              </a:xfrm>
              <a:custGeom>
                <a:avLst/>
                <a:gdLst>
                  <a:gd name="T0" fmla="*/ 96 w 96"/>
                  <a:gd name="T1" fmla="*/ 143 h 143"/>
                  <a:gd name="T2" fmla="*/ 84 w 96"/>
                  <a:gd name="T3" fmla="*/ 125 h 143"/>
                  <a:gd name="T4" fmla="*/ 72 w 96"/>
                  <a:gd name="T5" fmla="*/ 101 h 143"/>
                  <a:gd name="T6" fmla="*/ 66 w 96"/>
                  <a:gd name="T7" fmla="*/ 83 h 143"/>
                  <a:gd name="T8" fmla="*/ 54 w 96"/>
                  <a:gd name="T9" fmla="*/ 65 h 143"/>
                  <a:gd name="T10" fmla="*/ 48 w 96"/>
                  <a:gd name="T11" fmla="*/ 48 h 143"/>
                  <a:gd name="T12" fmla="*/ 48 w 96"/>
                  <a:gd name="T13" fmla="*/ 30 h 143"/>
                  <a:gd name="T14" fmla="*/ 42 w 96"/>
                  <a:gd name="T15" fmla="*/ 18 h 143"/>
                  <a:gd name="T16" fmla="*/ 24 w 96"/>
                  <a:gd name="T17" fmla="*/ 0 h 143"/>
                  <a:gd name="T18" fmla="*/ 0 w 96"/>
                  <a:gd name="T19" fmla="*/ 0 h 143"/>
                  <a:gd name="T20" fmla="*/ 0 w 96"/>
                  <a:gd name="T21" fmla="*/ 18 h 143"/>
                  <a:gd name="T22" fmla="*/ 6 w 96"/>
                  <a:gd name="T23" fmla="*/ 24 h 143"/>
                  <a:gd name="T24" fmla="*/ 18 w 96"/>
                  <a:gd name="T25" fmla="*/ 30 h 143"/>
                  <a:gd name="T26" fmla="*/ 24 w 96"/>
                  <a:gd name="T27" fmla="*/ 42 h 143"/>
                  <a:gd name="T28" fmla="*/ 24 w 96"/>
                  <a:gd name="T29" fmla="*/ 60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6" h="143">
                    <a:moveTo>
                      <a:pt x="96" y="143"/>
                    </a:moveTo>
                    <a:lnTo>
                      <a:pt x="84" y="125"/>
                    </a:lnTo>
                    <a:lnTo>
                      <a:pt x="72" y="101"/>
                    </a:lnTo>
                    <a:lnTo>
                      <a:pt x="66" y="83"/>
                    </a:lnTo>
                    <a:lnTo>
                      <a:pt x="54" y="65"/>
                    </a:lnTo>
                    <a:lnTo>
                      <a:pt x="48" y="48"/>
                    </a:lnTo>
                    <a:lnTo>
                      <a:pt x="48" y="30"/>
                    </a:lnTo>
                    <a:lnTo>
                      <a:pt x="42" y="18"/>
                    </a:lnTo>
                    <a:lnTo>
                      <a:pt x="24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6" y="24"/>
                    </a:lnTo>
                    <a:lnTo>
                      <a:pt x="18" y="30"/>
                    </a:lnTo>
                    <a:lnTo>
                      <a:pt x="24" y="42"/>
                    </a:lnTo>
                    <a:lnTo>
                      <a:pt x="24" y="6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88" name="Freeform 160">
                <a:extLst>
                  <a:ext uri="{FF2B5EF4-FFF2-40B4-BE49-F238E27FC236}">
                    <a16:creationId xmlns:a16="http://schemas.microsoft.com/office/drawing/2014/main" id="{01F53DFE-C632-4B12-8847-78505905DB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7" y="1980"/>
                <a:ext cx="36" cy="84"/>
              </a:xfrm>
              <a:custGeom>
                <a:avLst/>
                <a:gdLst>
                  <a:gd name="T0" fmla="*/ 0 w 36"/>
                  <a:gd name="T1" fmla="*/ 0 h 84"/>
                  <a:gd name="T2" fmla="*/ 18 w 36"/>
                  <a:gd name="T3" fmla="*/ 36 h 84"/>
                  <a:gd name="T4" fmla="*/ 24 w 36"/>
                  <a:gd name="T5" fmla="*/ 54 h 84"/>
                  <a:gd name="T6" fmla="*/ 36 w 36"/>
                  <a:gd name="T7" fmla="*/ 8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" h="84">
                    <a:moveTo>
                      <a:pt x="0" y="0"/>
                    </a:moveTo>
                    <a:lnTo>
                      <a:pt x="18" y="36"/>
                    </a:lnTo>
                    <a:lnTo>
                      <a:pt x="24" y="54"/>
                    </a:lnTo>
                    <a:lnTo>
                      <a:pt x="36" y="8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89" name="Freeform 161">
                <a:extLst>
                  <a:ext uri="{FF2B5EF4-FFF2-40B4-BE49-F238E27FC236}">
                    <a16:creationId xmlns:a16="http://schemas.microsoft.com/office/drawing/2014/main" id="{6EA2A579-7AC6-4436-906B-FF796ACA5D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5" y="1950"/>
                <a:ext cx="54" cy="198"/>
              </a:xfrm>
              <a:custGeom>
                <a:avLst/>
                <a:gdLst>
                  <a:gd name="T0" fmla="*/ 54 w 54"/>
                  <a:gd name="T1" fmla="*/ 198 h 198"/>
                  <a:gd name="T2" fmla="*/ 42 w 54"/>
                  <a:gd name="T3" fmla="*/ 150 h 198"/>
                  <a:gd name="T4" fmla="*/ 30 w 54"/>
                  <a:gd name="T5" fmla="*/ 90 h 198"/>
                  <a:gd name="T6" fmla="*/ 30 w 54"/>
                  <a:gd name="T7" fmla="*/ 54 h 198"/>
                  <a:gd name="T8" fmla="*/ 36 w 54"/>
                  <a:gd name="T9" fmla="*/ 42 h 198"/>
                  <a:gd name="T10" fmla="*/ 36 w 54"/>
                  <a:gd name="T11" fmla="*/ 24 h 198"/>
                  <a:gd name="T12" fmla="*/ 24 w 54"/>
                  <a:gd name="T13" fmla="*/ 0 h 198"/>
                  <a:gd name="T14" fmla="*/ 12 w 54"/>
                  <a:gd name="T15" fmla="*/ 0 h 198"/>
                  <a:gd name="T16" fmla="*/ 6 w 54"/>
                  <a:gd name="T17" fmla="*/ 6 h 198"/>
                  <a:gd name="T18" fmla="*/ 0 w 54"/>
                  <a:gd name="T19" fmla="*/ 18 h 198"/>
                  <a:gd name="T20" fmla="*/ 6 w 54"/>
                  <a:gd name="T21" fmla="*/ 36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4" h="198">
                    <a:moveTo>
                      <a:pt x="54" y="198"/>
                    </a:moveTo>
                    <a:lnTo>
                      <a:pt x="42" y="150"/>
                    </a:lnTo>
                    <a:lnTo>
                      <a:pt x="30" y="90"/>
                    </a:lnTo>
                    <a:lnTo>
                      <a:pt x="30" y="54"/>
                    </a:lnTo>
                    <a:lnTo>
                      <a:pt x="36" y="42"/>
                    </a:lnTo>
                    <a:lnTo>
                      <a:pt x="36" y="24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6" y="36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90" name="Freeform 162">
                <a:extLst>
                  <a:ext uri="{FF2B5EF4-FFF2-40B4-BE49-F238E27FC236}">
                    <a16:creationId xmlns:a16="http://schemas.microsoft.com/office/drawing/2014/main" id="{6B55BF38-A917-4A0D-95B0-41747C0AE4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3" y="2064"/>
                <a:ext cx="42" cy="150"/>
              </a:xfrm>
              <a:custGeom>
                <a:avLst/>
                <a:gdLst>
                  <a:gd name="T0" fmla="*/ 0 w 42"/>
                  <a:gd name="T1" fmla="*/ 0 h 150"/>
                  <a:gd name="T2" fmla="*/ 6 w 42"/>
                  <a:gd name="T3" fmla="*/ 36 h 150"/>
                  <a:gd name="T4" fmla="*/ 12 w 42"/>
                  <a:gd name="T5" fmla="*/ 60 h 150"/>
                  <a:gd name="T6" fmla="*/ 24 w 42"/>
                  <a:gd name="T7" fmla="*/ 102 h 150"/>
                  <a:gd name="T8" fmla="*/ 42 w 42"/>
                  <a:gd name="T9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" h="150">
                    <a:moveTo>
                      <a:pt x="0" y="0"/>
                    </a:moveTo>
                    <a:lnTo>
                      <a:pt x="6" y="36"/>
                    </a:lnTo>
                    <a:lnTo>
                      <a:pt x="12" y="60"/>
                    </a:lnTo>
                    <a:lnTo>
                      <a:pt x="24" y="102"/>
                    </a:lnTo>
                    <a:lnTo>
                      <a:pt x="42" y="15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91" name="Freeform 163">
                <a:extLst>
                  <a:ext uri="{FF2B5EF4-FFF2-40B4-BE49-F238E27FC236}">
                    <a16:creationId xmlns:a16="http://schemas.microsoft.com/office/drawing/2014/main" id="{F708BF7E-4E1B-45AC-9191-0AEC3B93C4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9" y="2148"/>
                <a:ext cx="24" cy="168"/>
              </a:xfrm>
              <a:custGeom>
                <a:avLst/>
                <a:gdLst>
                  <a:gd name="T0" fmla="*/ 24 w 24"/>
                  <a:gd name="T1" fmla="*/ 0 h 168"/>
                  <a:gd name="T2" fmla="*/ 6 w 24"/>
                  <a:gd name="T3" fmla="*/ 78 h 168"/>
                  <a:gd name="T4" fmla="*/ 6 w 24"/>
                  <a:gd name="T5" fmla="*/ 96 h 168"/>
                  <a:gd name="T6" fmla="*/ 0 w 24"/>
                  <a:gd name="T7" fmla="*/ 114 h 168"/>
                  <a:gd name="T8" fmla="*/ 0 w 24"/>
                  <a:gd name="T9" fmla="*/ 138 h 168"/>
                  <a:gd name="T10" fmla="*/ 6 w 24"/>
                  <a:gd name="T11" fmla="*/ 156 h 168"/>
                  <a:gd name="T12" fmla="*/ 6 w 24"/>
                  <a:gd name="T13" fmla="*/ 168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" h="168">
                    <a:moveTo>
                      <a:pt x="24" y="0"/>
                    </a:moveTo>
                    <a:lnTo>
                      <a:pt x="6" y="78"/>
                    </a:lnTo>
                    <a:lnTo>
                      <a:pt x="6" y="96"/>
                    </a:lnTo>
                    <a:lnTo>
                      <a:pt x="0" y="114"/>
                    </a:lnTo>
                    <a:lnTo>
                      <a:pt x="0" y="138"/>
                    </a:lnTo>
                    <a:lnTo>
                      <a:pt x="6" y="156"/>
                    </a:lnTo>
                    <a:lnTo>
                      <a:pt x="6" y="16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92" name="Freeform 164">
                <a:extLst>
                  <a:ext uri="{FF2B5EF4-FFF2-40B4-BE49-F238E27FC236}">
                    <a16:creationId xmlns:a16="http://schemas.microsoft.com/office/drawing/2014/main" id="{FA137BEF-FC5A-4658-93BD-DB36FFB092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3" y="2088"/>
                <a:ext cx="24" cy="162"/>
              </a:xfrm>
              <a:custGeom>
                <a:avLst/>
                <a:gdLst>
                  <a:gd name="T0" fmla="*/ 6 w 24"/>
                  <a:gd name="T1" fmla="*/ 162 h 162"/>
                  <a:gd name="T2" fmla="*/ 6 w 24"/>
                  <a:gd name="T3" fmla="*/ 144 h 162"/>
                  <a:gd name="T4" fmla="*/ 0 w 24"/>
                  <a:gd name="T5" fmla="*/ 132 h 162"/>
                  <a:gd name="T6" fmla="*/ 6 w 24"/>
                  <a:gd name="T7" fmla="*/ 102 h 162"/>
                  <a:gd name="T8" fmla="*/ 24 w 24"/>
                  <a:gd name="T9" fmla="*/ 42 h 162"/>
                  <a:gd name="T10" fmla="*/ 24 w 24"/>
                  <a:gd name="T1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" h="162">
                    <a:moveTo>
                      <a:pt x="6" y="162"/>
                    </a:moveTo>
                    <a:lnTo>
                      <a:pt x="6" y="144"/>
                    </a:lnTo>
                    <a:lnTo>
                      <a:pt x="0" y="132"/>
                    </a:lnTo>
                    <a:lnTo>
                      <a:pt x="6" y="102"/>
                    </a:lnTo>
                    <a:lnTo>
                      <a:pt x="24" y="42"/>
                    </a:lnTo>
                    <a:lnTo>
                      <a:pt x="2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93" name="Freeform 165">
                <a:extLst>
                  <a:ext uri="{FF2B5EF4-FFF2-40B4-BE49-F238E27FC236}">
                    <a16:creationId xmlns:a16="http://schemas.microsoft.com/office/drawing/2014/main" id="{148BC9DB-D9F6-44B4-9E3A-0A06DDAF80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8" y="2304"/>
                <a:ext cx="66" cy="101"/>
              </a:xfrm>
              <a:custGeom>
                <a:avLst/>
                <a:gdLst>
                  <a:gd name="T0" fmla="*/ 66 w 66"/>
                  <a:gd name="T1" fmla="*/ 0 h 101"/>
                  <a:gd name="T2" fmla="*/ 42 w 66"/>
                  <a:gd name="T3" fmla="*/ 18 h 101"/>
                  <a:gd name="T4" fmla="*/ 30 w 66"/>
                  <a:gd name="T5" fmla="*/ 42 h 101"/>
                  <a:gd name="T6" fmla="*/ 12 w 66"/>
                  <a:gd name="T7" fmla="*/ 66 h 101"/>
                  <a:gd name="T8" fmla="*/ 0 w 66"/>
                  <a:gd name="T9" fmla="*/ 101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6" h="101">
                    <a:moveTo>
                      <a:pt x="66" y="0"/>
                    </a:moveTo>
                    <a:lnTo>
                      <a:pt x="42" y="18"/>
                    </a:lnTo>
                    <a:lnTo>
                      <a:pt x="30" y="42"/>
                    </a:lnTo>
                    <a:lnTo>
                      <a:pt x="12" y="66"/>
                    </a:lnTo>
                    <a:lnTo>
                      <a:pt x="0" y="10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94" name="Freeform 166">
                <a:extLst>
                  <a:ext uri="{FF2B5EF4-FFF2-40B4-BE49-F238E27FC236}">
                    <a16:creationId xmlns:a16="http://schemas.microsoft.com/office/drawing/2014/main" id="{23A498E0-EAD5-437A-AEEA-7FA3434B6B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3" y="2244"/>
                <a:ext cx="83" cy="131"/>
              </a:xfrm>
              <a:custGeom>
                <a:avLst/>
                <a:gdLst>
                  <a:gd name="T0" fmla="*/ 83 w 83"/>
                  <a:gd name="T1" fmla="*/ 0 h 131"/>
                  <a:gd name="T2" fmla="*/ 77 w 83"/>
                  <a:gd name="T3" fmla="*/ 12 h 131"/>
                  <a:gd name="T4" fmla="*/ 65 w 83"/>
                  <a:gd name="T5" fmla="*/ 24 h 131"/>
                  <a:gd name="T6" fmla="*/ 35 w 83"/>
                  <a:gd name="T7" fmla="*/ 60 h 131"/>
                  <a:gd name="T8" fmla="*/ 0 w 83"/>
                  <a:gd name="T9" fmla="*/ 131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31">
                    <a:moveTo>
                      <a:pt x="83" y="0"/>
                    </a:moveTo>
                    <a:lnTo>
                      <a:pt x="77" y="12"/>
                    </a:lnTo>
                    <a:lnTo>
                      <a:pt x="65" y="24"/>
                    </a:lnTo>
                    <a:lnTo>
                      <a:pt x="35" y="60"/>
                    </a:lnTo>
                    <a:lnTo>
                      <a:pt x="0" y="13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95" name="Freeform 167">
                <a:extLst>
                  <a:ext uri="{FF2B5EF4-FFF2-40B4-BE49-F238E27FC236}">
                    <a16:creationId xmlns:a16="http://schemas.microsoft.com/office/drawing/2014/main" id="{5B2C1FFC-B778-4288-91A6-209CF9AC43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9" y="1974"/>
                <a:ext cx="240" cy="90"/>
              </a:xfrm>
              <a:custGeom>
                <a:avLst/>
                <a:gdLst>
                  <a:gd name="T0" fmla="*/ 234 w 240"/>
                  <a:gd name="T1" fmla="*/ 42 h 90"/>
                  <a:gd name="T2" fmla="*/ 228 w 240"/>
                  <a:gd name="T3" fmla="*/ 36 h 90"/>
                  <a:gd name="T4" fmla="*/ 222 w 240"/>
                  <a:gd name="T5" fmla="*/ 24 h 90"/>
                  <a:gd name="T6" fmla="*/ 198 w 240"/>
                  <a:gd name="T7" fmla="*/ 12 h 90"/>
                  <a:gd name="T8" fmla="*/ 174 w 240"/>
                  <a:gd name="T9" fmla="*/ 6 h 90"/>
                  <a:gd name="T10" fmla="*/ 156 w 240"/>
                  <a:gd name="T11" fmla="*/ 0 h 90"/>
                  <a:gd name="T12" fmla="*/ 78 w 240"/>
                  <a:gd name="T13" fmla="*/ 0 h 90"/>
                  <a:gd name="T14" fmla="*/ 0 w 240"/>
                  <a:gd name="T15" fmla="*/ 24 h 90"/>
                  <a:gd name="T16" fmla="*/ 240 w 240"/>
                  <a:gd name="T17" fmla="*/ 90 h 90"/>
                  <a:gd name="T18" fmla="*/ 234 w 240"/>
                  <a:gd name="T19" fmla="*/ 42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40" h="90">
                    <a:moveTo>
                      <a:pt x="234" y="42"/>
                    </a:moveTo>
                    <a:lnTo>
                      <a:pt x="228" y="36"/>
                    </a:lnTo>
                    <a:lnTo>
                      <a:pt x="222" y="24"/>
                    </a:lnTo>
                    <a:lnTo>
                      <a:pt x="198" y="12"/>
                    </a:lnTo>
                    <a:lnTo>
                      <a:pt x="174" y="6"/>
                    </a:lnTo>
                    <a:lnTo>
                      <a:pt x="156" y="0"/>
                    </a:lnTo>
                    <a:lnTo>
                      <a:pt x="78" y="0"/>
                    </a:lnTo>
                    <a:lnTo>
                      <a:pt x="0" y="24"/>
                    </a:lnTo>
                    <a:lnTo>
                      <a:pt x="240" y="90"/>
                    </a:lnTo>
                    <a:lnTo>
                      <a:pt x="234" y="42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96" name="Freeform 168">
                <a:extLst>
                  <a:ext uri="{FF2B5EF4-FFF2-40B4-BE49-F238E27FC236}">
                    <a16:creationId xmlns:a16="http://schemas.microsoft.com/office/drawing/2014/main" id="{55294653-9D41-4FAC-A2CC-997C19A1B8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2358"/>
                <a:ext cx="300" cy="203"/>
              </a:xfrm>
              <a:custGeom>
                <a:avLst/>
                <a:gdLst>
                  <a:gd name="T0" fmla="*/ 0 w 300"/>
                  <a:gd name="T1" fmla="*/ 53 h 203"/>
                  <a:gd name="T2" fmla="*/ 42 w 300"/>
                  <a:gd name="T3" fmla="*/ 71 h 203"/>
                  <a:gd name="T4" fmla="*/ 132 w 300"/>
                  <a:gd name="T5" fmla="*/ 89 h 203"/>
                  <a:gd name="T6" fmla="*/ 180 w 300"/>
                  <a:gd name="T7" fmla="*/ 113 h 203"/>
                  <a:gd name="T8" fmla="*/ 210 w 300"/>
                  <a:gd name="T9" fmla="*/ 131 h 203"/>
                  <a:gd name="T10" fmla="*/ 228 w 300"/>
                  <a:gd name="T11" fmla="*/ 149 h 203"/>
                  <a:gd name="T12" fmla="*/ 270 w 300"/>
                  <a:gd name="T13" fmla="*/ 203 h 203"/>
                  <a:gd name="T14" fmla="*/ 300 w 300"/>
                  <a:gd name="T15" fmla="*/ 125 h 203"/>
                  <a:gd name="T16" fmla="*/ 270 w 300"/>
                  <a:gd name="T17" fmla="*/ 77 h 203"/>
                  <a:gd name="T18" fmla="*/ 240 w 300"/>
                  <a:gd name="T19" fmla="*/ 47 h 203"/>
                  <a:gd name="T20" fmla="*/ 210 w 300"/>
                  <a:gd name="T21" fmla="*/ 29 h 203"/>
                  <a:gd name="T22" fmla="*/ 174 w 300"/>
                  <a:gd name="T23" fmla="*/ 12 h 203"/>
                  <a:gd name="T24" fmla="*/ 150 w 300"/>
                  <a:gd name="T25" fmla="*/ 6 h 203"/>
                  <a:gd name="T26" fmla="*/ 108 w 300"/>
                  <a:gd name="T27" fmla="*/ 0 h 203"/>
                  <a:gd name="T28" fmla="*/ 0 w 300"/>
                  <a:gd name="T29" fmla="*/ 53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00" h="203">
                    <a:moveTo>
                      <a:pt x="0" y="53"/>
                    </a:moveTo>
                    <a:lnTo>
                      <a:pt x="42" y="71"/>
                    </a:lnTo>
                    <a:lnTo>
                      <a:pt x="132" y="89"/>
                    </a:lnTo>
                    <a:lnTo>
                      <a:pt x="180" y="113"/>
                    </a:lnTo>
                    <a:lnTo>
                      <a:pt x="210" y="131"/>
                    </a:lnTo>
                    <a:lnTo>
                      <a:pt x="228" y="149"/>
                    </a:lnTo>
                    <a:lnTo>
                      <a:pt x="270" y="203"/>
                    </a:lnTo>
                    <a:lnTo>
                      <a:pt x="300" y="125"/>
                    </a:lnTo>
                    <a:lnTo>
                      <a:pt x="270" y="77"/>
                    </a:lnTo>
                    <a:lnTo>
                      <a:pt x="240" y="47"/>
                    </a:lnTo>
                    <a:lnTo>
                      <a:pt x="210" y="29"/>
                    </a:lnTo>
                    <a:lnTo>
                      <a:pt x="174" y="12"/>
                    </a:lnTo>
                    <a:lnTo>
                      <a:pt x="150" y="6"/>
                    </a:lnTo>
                    <a:lnTo>
                      <a:pt x="108" y="0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97" name="Freeform 169">
                <a:extLst>
                  <a:ext uri="{FF2B5EF4-FFF2-40B4-BE49-F238E27FC236}">
                    <a16:creationId xmlns:a16="http://schemas.microsoft.com/office/drawing/2014/main" id="{80EFB372-3B39-4E57-BC5D-8554FF76C6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1" y="2711"/>
                <a:ext cx="270" cy="161"/>
              </a:xfrm>
              <a:custGeom>
                <a:avLst/>
                <a:gdLst>
                  <a:gd name="T0" fmla="*/ 0 w 270"/>
                  <a:gd name="T1" fmla="*/ 66 h 161"/>
                  <a:gd name="T2" fmla="*/ 78 w 270"/>
                  <a:gd name="T3" fmla="*/ 119 h 161"/>
                  <a:gd name="T4" fmla="*/ 114 w 270"/>
                  <a:gd name="T5" fmla="*/ 137 h 161"/>
                  <a:gd name="T6" fmla="*/ 144 w 270"/>
                  <a:gd name="T7" fmla="*/ 161 h 161"/>
                  <a:gd name="T8" fmla="*/ 270 w 270"/>
                  <a:gd name="T9" fmla="*/ 101 h 161"/>
                  <a:gd name="T10" fmla="*/ 246 w 270"/>
                  <a:gd name="T11" fmla="*/ 78 h 161"/>
                  <a:gd name="T12" fmla="*/ 198 w 270"/>
                  <a:gd name="T13" fmla="*/ 42 h 161"/>
                  <a:gd name="T14" fmla="*/ 144 w 270"/>
                  <a:gd name="T15" fmla="*/ 18 h 161"/>
                  <a:gd name="T16" fmla="*/ 84 w 270"/>
                  <a:gd name="T17" fmla="*/ 0 h 161"/>
                  <a:gd name="T18" fmla="*/ 0 w 270"/>
                  <a:gd name="T19" fmla="*/ 66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70" h="161">
                    <a:moveTo>
                      <a:pt x="0" y="66"/>
                    </a:moveTo>
                    <a:lnTo>
                      <a:pt x="78" y="119"/>
                    </a:lnTo>
                    <a:lnTo>
                      <a:pt x="114" y="137"/>
                    </a:lnTo>
                    <a:lnTo>
                      <a:pt x="144" y="161"/>
                    </a:lnTo>
                    <a:lnTo>
                      <a:pt x="270" y="101"/>
                    </a:lnTo>
                    <a:lnTo>
                      <a:pt x="246" y="78"/>
                    </a:lnTo>
                    <a:lnTo>
                      <a:pt x="198" y="42"/>
                    </a:lnTo>
                    <a:lnTo>
                      <a:pt x="144" y="18"/>
                    </a:lnTo>
                    <a:lnTo>
                      <a:pt x="84" y="0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98" name="Freeform 170">
                <a:extLst>
                  <a:ext uri="{FF2B5EF4-FFF2-40B4-BE49-F238E27FC236}">
                    <a16:creationId xmlns:a16="http://schemas.microsoft.com/office/drawing/2014/main" id="{39945A78-7A99-4B29-A40D-E4649EAFAD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" y="2663"/>
                <a:ext cx="264" cy="281"/>
              </a:xfrm>
              <a:custGeom>
                <a:avLst/>
                <a:gdLst>
                  <a:gd name="T0" fmla="*/ 132 w 264"/>
                  <a:gd name="T1" fmla="*/ 0 h 281"/>
                  <a:gd name="T2" fmla="*/ 120 w 264"/>
                  <a:gd name="T3" fmla="*/ 12 h 281"/>
                  <a:gd name="T4" fmla="*/ 96 w 264"/>
                  <a:gd name="T5" fmla="*/ 30 h 281"/>
                  <a:gd name="T6" fmla="*/ 48 w 264"/>
                  <a:gd name="T7" fmla="*/ 96 h 281"/>
                  <a:gd name="T8" fmla="*/ 24 w 264"/>
                  <a:gd name="T9" fmla="*/ 126 h 281"/>
                  <a:gd name="T10" fmla="*/ 18 w 264"/>
                  <a:gd name="T11" fmla="*/ 149 h 281"/>
                  <a:gd name="T12" fmla="*/ 0 w 264"/>
                  <a:gd name="T13" fmla="*/ 191 h 281"/>
                  <a:gd name="T14" fmla="*/ 96 w 264"/>
                  <a:gd name="T15" fmla="*/ 281 h 281"/>
                  <a:gd name="T16" fmla="*/ 108 w 264"/>
                  <a:gd name="T17" fmla="*/ 221 h 281"/>
                  <a:gd name="T18" fmla="*/ 120 w 264"/>
                  <a:gd name="T19" fmla="*/ 191 h 281"/>
                  <a:gd name="T20" fmla="*/ 132 w 264"/>
                  <a:gd name="T21" fmla="*/ 167 h 281"/>
                  <a:gd name="T22" fmla="*/ 168 w 264"/>
                  <a:gd name="T23" fmla="*/ 120 h 281"/>
                  <a:gd name="T24" fmla="*/ 192 w 264"/>
                  <a:gd name="T25" fmla="*/ 96 h 281"/>
                  <a:gd name="T26" fmla="*/ 210 w 264"/>
                  <a:gd name="T27" fmla="*/ 72 h 281"/>
                  <a:gd name="T28" fmla="*/ 240 w 264"/>
                  <a:gd name="T29" fmla="*/ 48 h 281"/>
                  <a:gd name="T30" fmla="*/ 264 w 264"/>
                  <a:gd name="T31" fmla="*/ 30 h 281"/>
                  <a:gd name="T32" fmla="*/ 132 w 264"/>
                  <a:gd name="T33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64" h="281">
                    <a:moveTo>
                      <a:pt x="132" y="0"/>
                    </a:moveTo>
                    <a:lnTo>
                      <a:pt x="120" y="12"/>
                    </a:lnTo>
                    <a:lnTo>
                      <a:pt x="96" y="30"/>
                    </a:lnTo>
                    <a:lnTo>
                      <a:pt x="48" y="96"/>
                    </a:lnTo>
                    <a:lnTo>
                      <a:pt x="24" y="126"/>
                    </a:lnTo>
                    <a:lnTo>
                      <a:pt x="18" y="149"/>
                    </a:lnTo>
                    <a:lnTo>
                      <a:pt x="0" y="191"/>
                    </a:lnTo>
                    <a:lnTo>
                      <a:pt x="96" y="281"/>
                    </a:lnTo>
                    <a:lnTo>
                      <a:pt x="108" y="221"/>
                    </a:lnTo>
                    <a:lnTo>
                      <a:pt x="120" y="191"/>
                    </a:lnTo>
                    <a:lnTo>
                      <a:pt x="132" y="167"/>
                    </a:lnTo>
                    <a:lnTo>
                      <a:pt x="168" y="120"/>
                    </a:lnTo>
                    <a:lnTo>
                      <a:pt x="192" y="96"/>
                    </a:lnTo>
                    <a:lnTo>
                      <a:pt x="210" y="72"/>
                    </a:lnTo>
                    <a:lnTo>
                      <a:pt x="240" y="48"/>
                    </a:lnTo>
                    <a:lnTo>
                      <a:pt x="264" y="3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99" name="Freeform 171">
                <a:extLst>
                  <a:ext uri="{FF2B5EF4-FFF2-40B4-BE49-F238E27FC236}">
                    <a16:creationId xmlns:a16="http://schemas.microsoft.com/office/drawing/2014/main" id="{8C5C03FD-B88A-45D5-AD62-A1D17BD405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" y="2555"/>
                <a:ext cx="156" cy="198"/>
              </a:xfrm>
              <a:custGeom>
                <a:avLst/>
                <a:gdLst>
                  <a:gd name="T0" fmla="*/ 156 w 156"/>
                  <a:gd name="T1" fmla="*/ 30 h 198"/>
                  <a:gd name="T2" fmla="*/ 132 w 156"/>
                  <a:gd name="T3" fmla="*/ 84 h 198"/>
                  <a:gd name="T4" fmla="*/ 120 w 156"/>
                  <a:gd name="T5" fmla="*/ 120 h 198"/>
                  <a:gd name="T6" fmla="*/ 120 w 156"/>
                  <a:gd name="T7" fmla="*/ 144 h 198"/>
                  <a:gd name="T8" fmla="*/ 126 w 156"/>
                  <a:gd name="T9" fmla="*/ 198 h 198"/>
                  <a:gd name="T10" fmla="*/ 0 w 156"/>
                  <a:gd name="T11" fmla="*/ 186 h 198"/>
                  <a:gd name="T12" fmla="*/ 36 w 156"/>
                  <a:gd name="T13" fmla="*/ 0 h 198"/>
                  <a:gd name="T14" fmla="*/ 156 w 156"/>
                  <a:gd name="T15" fmla="*/ 30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6" h="198">
                    <a:moveTo>
                      <a:pt x="156" y="30"/>
                    </a:moveTo>
                    <a:lnTo>
                      <a:pt x="132" y="84"/>
                    </a:lnTo>
                    <a:lnTo>
                      <a:pt x="120" y="120"/>
                    </a:lnTo>
                    <a:lnTo>
                      <a:pt x="120" y="144"/>
                    </a:lnTo>
                    <a:lnTo>
                      <a:pt x="126" y="198"/>
                    </a:lnTo>
                    <a:lnTo>
                      <a:pt x="0" y="186"/>
                    </a:lnTo>
                    <a:lnTo>
                      <a:pt x="36" y="0"/>
                    </a:lnTo>
                    <a:lnTo>
                      <a:pt x="156" y="30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00" name="Freeform 172">
                <a:extLst>
                  <a:ext uri="{FF2B5EF4-FFF2-40B4-BE49-F238E27FC236}">
                    <a16:creationId xmlns:a16="http://schemas.microsoft.com/office/drawing/2014/main" id="{4E098289-58B4-426F-B08B-CBE09122BD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" y="2310"/>
                <a:ext cx="156" cy="107"/>
              </a:xfrm>
              <a:custGeom>
                <a:avLst/>
                <a:gdLst>
                  <a:gd name="T0" fmla="*/ 42 w 156"/>
                  <a:gd name="T1" fmla="*/ 101 h 107"/>
                  <a:gd name="T2" fmla="*/ 114 w 156"/>
                  <a:gd name="T3" fmla="*/ 107 h 107"/>
                  <a:gd name="T4" fmla="*/ 156 w 156"/>
                  <a:gd name="T5" fmla="*/ 6 h 107"/>
                  <a:gd name="T6" fmla="*/ 144 w 156"/>
                  <a:gd name="T7" fmla="*/ 6 h 107"/>
                  <a:gd name="T8" fmla="*/ 120 w 156"/>
                  <a:gd name="T9" fmla="*/ 0 h 107"/>
                  <a:gd name="T10" fmla="*/ 78 w 156"/>
                  <a:gd name="T11" fmla="*/ 0 h 107"/>
                  <a:gd name="T12" fmla="*/ 54 w 156"/>
                  <a:gd name="T13" fmla="*/ 6 h 107"/>
                  <a:gd name="T14" fmla="*/ 36 w 156"/>
                  <a:gd name="T15" fmla="*/ 24 h 107"/>
                  <a:gd name="T16" fmla="*/ 18 w 156"/>
                  <a:gd name="T17" fmla="*/ 36 h 107"/>
                  <a:gd name="T18" fmla="*/ 0 w 156"/>
                  <a:gd name="T19" fmla="*/ 60 h 107"/>
                  <a:gd name="T20" fmla="*/ 42 w 156"/>
                  <a:gd name="T21" fmla="*/ 101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6" h="107">
                    <a:moveTo>
                      <a:pt x="42" y="101"/>
                    </a:moveTo>
                    <a:lnTo>
                      <a:pt x="114" y="107"/>
                    </a:lnTo>
                    <a:lnTo>
                      <a:pt x="156" y="6"/>
                    </a:lnTo>
                    <a:lnTo>
                      <a:pt x="144" y="6"/>
                    </a:lnTo>
                    <a:lnTo>
                      <a:pt x="120" y="0"/>
                    </a:lnTo>
                    <a:lnTo>
                      <a:pt x="78" y="0"/>
                    </a:lnTo>
                    <a:lnTo>
                      <a:pt x="54" y="6"/>
                    </a:lnTo>
                    <a:lnTo>
                      <a:pt x="36" y="24"/>
                    </a:lnTo>
                    <a:lnTo>
                      <a:pt x="18" y="36"/>
                    </a:lnTo>
                    <a:lnTo>
                      <a:pt x="0" y="60"/>
                    </a:lnTo>
                    <a:lnTo>
                      <a:pt x="42" y="101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01" name="Freeform 173">
                <a:extLst>
                  <a:ext uri="{FF2B5EF4-FFF2-40B4-BE49-F238E27FC236}">
                    <a16:creationId xmlns:a16="http://schemas.microsoft.com/office/drawing/2014/main" id="{E72C6017-24CC-4430-BA02-FC3998A5A4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" y="1927"/>
                <a:ext cx="701" cy="598"/>
              </a:xfrm>
              <a:custGeom>
                <a:avLst/>
                <a:gdLst>
                  <a:gd name="T0" fmla="*/ 647 w 701"/>
                  <a:gd name="T1" fmla="*/ 6 h 598"/>
                  <a:gd name="T2" fmla="*/ 629 w 701"/>
                  <a:gd name="T3" fmla="*/ 6 h 598"/>
                  <a:gd name="T4" fmla="*/ 611 w 701"/>
                  <a:gd name="T5" fmla="*/ 0 h 598"/>
                  <a:gd name="T6" fmla="*/ 563 w 701"/>
                  <a:gd name="T7" fmla="*/ 12 h 598"/>
                  <a:gd name="T8" fmla="*/ 533 w 701"/>
                  <a:gd name="T9" fmla="*/ 18 h 598"/>
                  <a:gd name="T10" fmla="*/ 515 w 701"/>
                  <a:gd name="T11" fmla="*/ 23 h 598"/>
                  <a:gd name="T12" fmla="*/ 455 w 701"/>
                  <a:gd name="T13" fmla="*/ 59 h 598"/>
                  <a:gd name="T14" fmla="*/ 395 w 701"/>
                  <a:gd name="T15" fmla="*/ 113 h 598"/>
                  <a:gd name="T16" fmla="*/ 353 w 701"/>
                  <a:gd name="T17" fmla="*/ 149 h 598"/>
                  <a:gd name="T18" fmla="*/ 191 w 701"/>
                  <a:gd name="T19" fmla="*/ 257 h 598"/>
                  <a:gd name="T20" fmla="*/ 144 w 701"/>
                  <a:gd name="T21" fmla="*/ 293 h 598"/>
                  <a:gd name="T22" fmla="*/ 66 w 701"/>
                  <a:gd name="T23" fmla="*/ 371 h 598"/>
                  <a:gd name="T24" fmla="*/ 42 w 701"/>
                  <a:gd name="T25" fmla="*/ 413 h 598"/>
                  <a:gd name="T26" fmla="*/ 24 w 701"/>
                  <a:gd name="T27" fmla="*/ 443 h 598"/>
                  <a:gd name="T28" fmla="*/ 18 w 701"/>
                  <a:gd name="T29" fmla="*/ 466 h 598"/>
                  <a:gd name="T30" fmla="*/ 6 w 701"/>
                  <a:gd name="T31" fmla="*/ 502 h 598"/>
                  <a:gd name="T32" fmla="*/ 0 w 701"/>
                  <a:gd name="T33" fmla="*/ 550 h 598"/>
                  <a:gd name="T34" fmla="*/ 0 w 701"/>
                  <a:gd name="T35" fmla="*/ 580 h 598"/>
                  <a:gd name="T36" fmla="*/ 114 w 701"/>
                  <a:gd name="T37" fmla="*/ 598 h 598"/>
                  <a:gd name="T38" fmla="*/ 126 w 701"/>
                  <a:gd name="T39" fmla="*/ 526 h 598"/>
                  <a:gd name="T40" fmla="*/ 144 w 701"/>
                  <a:gd name="T41" fmla="*/ 472 h 598"/>
                  <a:gd name="T42" fmla="*/ 156 w 701"/>
                  <a:gd name="T43" fmla="*/ 425 h 598"/>
                  <a:gd name="T44" fmla="*/ 174 w 701"/>
                  <a:gd name="T45" fmla="*/ 395 h 598"/>
                  <a:gd name="T46" fmla="*/ 191 w 701"/>
                  <a:gd name="T47" fmla="*/ 371 h 598"/>
                  <a:gd name="T48" fmla="*/ 215 w 701"/>
                  <a:gd name="T49" fmla="*/ 347 h 598"/>
                  <a:gd name="T50" fmla="*/ 245 w 701"/>
                  <a:gd name="T51" fmla="*/ 323 h 598"/>
                  <a:gd name="T52" fmla="*/ 311 w 701"/>
                  <a:gd name="T53" fmla="*/ 287 h 598"/>
                  <a:gd name="T54" fmla="*/ 383 w 701"/>
                  <a:gd name="T55" fmla="*/ 251 h 598"/>
                  <a:gd name="T56" fmla="*/ 461 w 701"/>
                  <a:gd name="T57" fmla="*/ 197 h 598"/>
                  <a:gd name="T58" fmla="*/ 497 w 701"/>
                  <a:gd name="T59" fmla="*/ 161 h 598"/>
                  <a:gd name="T60" fmla="*/ 509 w 701"/>
                  <a:gd name="T61" fmla="*/ 143 h 598"/>
                  <a:gd name="T62" fmla="*/ 545 w 701"/>
                  <a:gd name="T63" fmla="*/ 107 h 598"/>
                  <a:gd name="T64" fmla="*/ 563 w 701"/>
                  <a:gd name="T65" fmla="*/ 83 h 598"/>
                  <a:gd name="T66" fmla="*/ 575 w 701"/>
                  <a:gd name="T67" fmla="*/ 71 h 598"/>
                  <a:gd name="T68" fmla="*/ 587 w 701"/>
                  <a:gd name="T69" fmla="*/ 65 h 598"/>
                  <a:gd name="T70" fmla="*/ 605 w 701"/>
                  <a:gd name="T71" fmla="*/ 59 h 598"/>
                  <a:gd name="T72" fmla="*/ 665 w 701"/>
                  <a:gd name="T73" fmla="*/ 59 h 598"/>
                  <a:gd name="T74" fmla="*/ 683 w 701"/>
                  <a:gd name="T75" fmla="*/ 53 h 598"/>
                  <a:gd name="T76" fmla="*/ 701 w 701"/>
                  <a:gd name="T77" fmla="*/ 35 h 598"/>
                  <a:gd name="T78" fmla="*/ 701 w 701"/>
                  <a:gd name="T79" fmla="*/ 23 h 598"/>
                  <a:gd name="T80" fmla="*/ 647 w 701"/>
                  <a:gd name="T81" fmla="*/ 6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01" h="598">
                    <a:moveTo>
                      <a:pt x="647" y="6"/>
                    </a:moveTo>
                    <a:lnTo>
                      <a:pt x="629" y="6"/>
                    </a:lnTo>
                    <a:lnTo>
                      <a:pt x="611" y="0"/>
                    </a:lnTo>
                    <a:lnTo>
                      <a:pt x="563" y="12"/>
                    </a:lnTo>
                    <a:lnTo>
                      <a:pt x="533" y="18"/>
                    </a:lnTo>
                    <a:lnTo>
                      <a:pt x="515" y="23"/>
                    </a:lnTo>
                    <a:lnTo>
                      <a:pt x="455" y="59"/>
                    </a:lnTo>
                    <a:lnTo>
                      <a:pt x="395" y="113"/>
                    </a:lnTo>
                    <a:lnTo>
                      <a:pt x="353" y="149"/>
                    </a:lnTo>
                    <a:lnTo>
                      <a:pt x="191" y="257"/>
                    </a:lnTo>
                    <a:lnTo>
                      <a:pt x="144" y="293"/>
                    </a:lnTo>
                    <a:lnTo>
                      <a:pt x="66" y="371"/>
                    </a:lnTo>
                    <a:lnTo>
                      <a:pt x="42" y="413"/>
                    </a:lnTo>
                    <a:lnTo>
                      <a:pt x="24" y="443"/>
                    </a:lnTo>
                    <a:lnTo>
                      <a:pt x="18" y="466"/>
                    </a:lnTo>
                    <a:lnTo>
                      <a:pt x="6" y="502"/>
                    </a:lnTo>
                    <a:lnTo>
                      <a:pt x="0" y="550"/>
                    </a:lnTo>
                    <a:lnTo>
                      <a:pt x="0" y="580"/>
                    </a:lnTo>
                    <a:lnTo>
                      <a:pt x="114" y="598"/>
                    </a:lnTo>
                    <a:lnTo>
                      <a:pt x="126" y="526"/>
                    </a:lnTo>
                    <a:lnTo>
                      <a:pt x="144" y="472"/>
                    </a:lnTo>
                    <a:lnTo>
                      <a:pt x="156" y="425"/>
                    </a:lnTo>
                    <a:lnTo>
                      <a:pt x="174" y="395"/>
                    </a:lnTo>
                    <a:lnTo>
                      <a:pt x="191" y="371"/>
                    </a:lnTo>
                    <a:lnTo>
                      <a:pt x="215" y="347"/>
                    </a:lnTo>
                    <a:lnTo>
                      <a:pt x="245" y="323"/>
                    </a:lnTo>
                    <a:lnTo>
                      <a:pt x="311" y="287"/>
                    </a:lnTo>
                    <a:lnTo>
                      <a:pt x="383" y="251"/>
                    </a:lnTo>
                    <a:lnTo>
                      <a:pt x="461" y="197"/>
                    </a:lnTo>
                    <a:lnTo>
                      <a:pt x="497" y="161"/>
                    </a:lnTo>
                    <a:lnTo>
                      <a:pt x="509" y="143"/>
                    </a:lnTo>
                    <a:lnTo>
                      <a:pt x="545" y="107"/>
                    </a:lnTo>
                    <a:lnTo>
                      <a:pt x="563" y="83"/>
                    </a:lnTo>
                    <a:lnTo>
                      <a:pt x="575" y="71"/>
                    </a:lnTo>
                    <a:lnTo>
                      <a:pt x="587" y="65"/>
                    </a:lnTo>
                    <a:lnTo>
                      <a:pt x="605" y="59"/>
                    </a:lnTo>
                    <a:lnTo>
                      <a:pt x="665" y="59"/>
                    </a:lnTo>
                    <a:lnTo>
                      <a:pt x="683" y="53"/>
                    </a:lnTo>
                    <a:lnTo>
                      <a:pt x="701" y="35"/>
                    </a:lnTo>
                    <a:lnTo>
                      <a:pt x="701" y="23"/>
                    </a:lnTo>
                    <a:lnTo>
                      <a:pt x="647" y="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02" name="Freeform 174">
                <a:extLst>
                  <a:ext uri="{FF2B5EF4-FFF2-40B4-BE49-F238E27FC236}">
                    <a16:creationId xmlns:a16="http://schemas.microsoft.com/office/drawing/2014/main" id="{2E49D5D9-2564-44BA-B697-3EC7F57C3C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" y="2489"/>
                <a:ext cx="306" cy="150"/>
              </a:xfrm>
              <a:custGeom>
                <a:avLst/>
                <a:gdLst>
                  <a:gd name="T0" fmla="*/ 306 w 306"/>
                  <a:gd name="T1" fmla="*/ 60 h 150"/>
                  <a:gd name="T2" fmla="*/ 252 w 306"/>
                  <a:gd name="T3" fmla="*/ 24 h 150"/>
                  <a:gd name="T4" fmla="*/ 228 w 306"/>
                  <a:gd name="T5" fmla="*/ 12 h 150"/>
                  <a:gd name="T6" fmla="*/ 180 w 306"/>
                  <a:gd name="T7" fmla="*/ 0 h 150"/>
                  <a:gd name="T8" fmla="*/ 132 w 306"/>
                  <a:gd name="T9" fmla="*/ 0 h 150"/>
                  <a:gd name="T10" fmla="*/ 108 w 306"/>
                  <a:gd name="T11" fmla="*/ 6 h 150"/>
                  <a:gd name="T12" fmla="*/ 72 w 306"/>
                  <a:gd name="T13" fmla="*/ 18 h 150"/>
                  <a:gd name="T14" fmla="*/ 0 w 306"/>
                  <a:gd name="T15" fmla="*/ 54 h 150"/>
                  <a:gd name="T16" fmla="*/ 84 w 306"/>
                  <a:gd name="T17" fmla="*/ 114 h 150"/>
                  <a:gd name="T18" fmla="*/ 138 w 306"/>
                  <a:gd name="T19" fmla="*/ 108 h 150"/>
                  <a:gd name="T20" fmla="*/ 168 w 306"/>
                  <a:gd name="T21" fmla="*/ 114 h 150"/>
                  <a:gd name="T22" fmla="*/ 192 w 306"/>
                  <a:gd name="T23" fmla="*/ 126 h 150"/>
                  <a:gd name="T24" fmla="*/ 222 w 306"/>
                  <a:gd name="T25" fmla="*/ 138 h 150"/>
                  <a:gd name="T26" fmla="*/ 246 w 306"/>
                  <a:gd name="T27" fmla="*/ 150 h 150"/>
                  <a:gd name="T28" fmla="*/ 306 w 306"/>
                  <a:gd name="T29" fmla="*/ 6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06" h="150">
                    <a:moveTo>
                      <a:pt x="306" y="60"/>
                    </a:moveTo>
                    <a:lnTo>
                      <a:pt x="252" y="24"/>
                    </a:lnTo>
                    <a:lnTo>
                      <a:pt x="228" y="12"/>
                    </a:lnTo>
                    <a:lnTo>
                      <a:pt x="180" y="0"/>
                    </a:lnTo>
                    <a:lnTo>
                      <a:pt x="132" y="0"/>
                    </a:lnTo>
                    <a:lnTo>
                      <a:pt x="108" y="6"/>
                    </a:lnTo>
                    <a:lnTo>
                      <a:pt x="72" y="18"/>
                    </a:lnTo>
                    <a:lnTo>
                      <a:pt x="0" y="54"/>
                    </a:lnTo>
                    <a:lnTo>
                      <a:pt x="84" y="114"/>
                    </a:lnTo>
                    <a:lnTo>
                      <a:pt x="138" y="108"/>
                    </a:lnTo>
                    <a:lnTo>
                      <a:pt x="168" y="114"/>
                    </a:lnTo>
                    <a:lnTo>
                      <a:pt x="192" y="126"/>
                    </a:lnTo>
                    <a:lnTo>
                      <a:pt x="222" y="138"/>
                    </a:lnTo>
                    <a:lnTo>
                      <a:pt x="246" y="150"/>
                    </a:lnTo>
                    <a:lnTo>
                      <a:pt x="306" y="60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03" name="Freeform 175">
                <a:extLst>
                  <a:ext uri="{FF2B5EF4-FFF2-40B4-BE49-F238E27FC236}">
                    <a16:creationId xmlns:a16="http://schemas.microsoft.com/office/drawing/2014/main" id="{25AC002E-98C8-4957-9E0E-E4ADEB10DA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" y="2070"/>
                <a:ext cx="485" cy="168"/>
              </a:xfrm>
              <a:custGeom>
                <a:avLst/>
                <a:gdLst>
                  <a:gd name="T0" fmla="*/ 485 w 485"/>
                  <a:gd name="T1" fmla="*/ 78 h 168"/>
                  <a:gd name="T2" fmla="*/ 449 w 485"/>
                  <a:gd name="T3" fmla="*/ 60 h 168"/>
                  <a:gd name="T4" fmla="*/ 431 w 485"/>
                  <a:gd name="T5" fmla="*/ 48 h 168"/>
                  <a:gd name="T6" fmla="*/ 383 w 485"/>
                  <a:gd name="T7" fmla="*/ 24 h 168"/>
                  <a:gd name="T8" fmla="*/ 353 w 485"/>
                  <a:gd name="T9" fmla="*/ 12 h 168"/>
                  <a:gd name="T10" fmla="*/ 329 w 485"/>
                  <a:gd name="T11" fmla="*/ 6 h 168"/>
                  <a:gd name="T12" fmla="*/ 311 w 485"/>
                  <a:gd name="T13" fmla="*/ 0 h 168"/>
                  <a:gd name="T14" fmla="*/ 257 w 485"/>
                  <a:gd name="T15" fmla="*/ 0 h 168"/>
                  <a:gd name="T16" fmla="*/ 221 w 485"/>
                  <a:gd name="T17" fmla="*/ 6 h 168"/>
                  <a:gd name="T18" fmla="*/ 191 w 485"/>
                  <a:gd name="T19" fmla="*/ 18 h 168"/>
                  <a:gd name="T20" fmla="*/ 137 w 485"/>
                  <a:gd name="T21" fmla="*/ 36 h 168"/>
                  <a:gd name="T22" fmla="*/ 114 w 485"/>
                  <a:gd name="T23" fmla="*/ 42 h 168"/>
                  <a:gd name="T24" fmla="*/ 60 w 485"/>
                  <a:gd name="T25" fmla="*/ 60 h 168"/>
                  <a:gd name="T26" fmla="*/ 12 w 485"/>
                  <a:gd name="T27" fmla="*/ 96 h 168"/>
                  <a:gd name="T28" fmla="*/ 0 w 485"/>
                  <a:gd name="T29" fmla="*/ 120 h 168"/>
                  <a:gd name="T30" fmla="*/ 0 w 485"/>
                  <a:gd name="T31" fmla="*/ 132 h 168"/>
                  <a:gd name="T32" fmla="*/ 6 w 485"/>
                  <a:gd name="T33" fmla="*/ 138 h 168"/>
                  <a:gd name="T34" fmla="*/ 24 w 485"/>
                  <a:gd name="T35" fmla="*/ 144 h 168"/>
                  <a:gd name="T36" fmla="*/ 72 w 485"/>
                  <a:gd name="T37" fmla="*/ 132 h 168"/>
                  <a:gd name="T38" fmla="*/ 161 w 485"/>
                  <a:gd name="T39" fmla="*/ 108 h 168"/>
                  <a:gd name="T40" fmla="*/ 221 w 485"/>
                  <a:gd name="T41" fmla="*/ 96 h 168"/>
                  <a:gd name="T42" fmla="*/ 275 w 485"/>
                  <a:gd name="T43" fmla="*/ 96 h 168"/>
                  <a:gd name="T44" fmla="*/ 293 w 485"/>
                  <a:gd name="T45" fmla="*/ 102 h 168"/>
                  <a:gd name="T46" fmla="*/ 323 w 485"/>
                  <a:gd name="T47" fmla="*/ 114 h 168"/>
                  <a:gd name="T48" fmla="*/ 371 w 485"/>
                  <a:gd name="T49" fmla="*/ 144 h 168"/>
                  <a:gd name="T50" fmla="*/ 395 w 485"/>
                  <a:gd name="T51" fmla="*/ 156 h 168"/>
                  <a:gd name="T52" fmla="*/ 431 w 485"/>
                  <a:gd name="T53" fmla="*/ 168 h 168"/>
                  <a:gd name="T54" fmla="*/ 485 w 485"/>
                  <a:gd name="T55" fmla="*/ 78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5" h="168">
                    <a:moveTo>
                      <a:pt x="485" y="78"/>
                    </a:moveTo>
                    <a:lnTo>
                      <a:pt x="449" y="60"/>
                    </a:lnTo>
                    <a:lnTo>
                      <a:pt x="431" y="48"/>
                    </a:lnTo>
                    <a:lnTo>
                      <a:pt x="383" y="24"/>
                    </a:lnTo>
                    <a:lnTo>
                      <a:pt x="353" y="12"/>
                    </a:lnTo>
                    <a:lnTo>
                      <a:pt x="329" y="6"/>
                    </a:lnTo>
                    <a:lnTo>
                      <a:pt x="311" y="0"/>
                    </a:lnTo>
                    <a:lnTo>
                      <a:pt x="257" y="0"/>
                    </a:lnTo>
                    <a:lnTo>
                      <a:pt x="221" y="6"/>
                    </a:lnTo>
                    <a:lnTo>
                      <a:pt x="191" y="18"/>
                    </a:lnTo>
                    <a:lnTo>
                      <a:pt x="137" y="36"/>
                    </a:lnTo>
                    <a:lnTo>
                      <a:pt x="114" y="42"/>
                    </a:lnTo>
                    <a:lnTo>
                      <a:pt x="60" y="60"/>
                    </a:lnTo>
                    <a:lnTo>
                      <a:pt x="12" y="96"/>
                    </a:lnTo>
                    <a:lnTo>
                      <a:pt x="0" y="120"/>
                    </a:lnTo>
                    <a:lnTo>
                      <a:pt x="0" y="132"/>
                    </a:lnTo>
                    <a:lnTo>
                      <a:pt x="6" y="138"/>
                    </a:lnTo>
                    <a:lnTo>
                      <a:pt x="24" y="144"/>
                    </a:lnTo>
                    <a:lnTo>
                      <a:pt x="72" y="132"/>
                    </a:lnTo>
                    <a:lnTo>
                      <a:pt x="161" y="108"/>
                    </a:lnTo>
                    <a:lnTo>
                      <a:pt x="221" y="96"/>
                    </a:lnTo>
                    <a:lnTo>
                      <a:pt x="275" y="96"/>
                    </a:lnTo>
                    <a:lnTo>
                      <a:pt x="293" y="102"/>
                    </a:lnTo>
                    <a:lnTo>
                      <a:pt x="323" y="114"/>
                    </a:lnTo>
                    <a:lnTo>
                      <a:pt x="371" y="144"/>
                    </a:lnTo>
                    <a:lnTo>
                      <a:pt x="395" y="156"/>
                    </a:lnTo>
                    <a:lnTo>
                      <a:pt x="431" y="168"/>
                    </a:lnTo>
                    <a:lnTo>
                      <a:pt x="485" y="78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04" name="Freeform 176">
                <a:extLst>
                  <a:ext uri="{FF2B5EF4-FFF2-40B4-BE49-F238E27FC236}">
                    <a16:creationId xmlns:a16="http://schemas.microsoft.com/office/drawing/2014/main" id="{C9436BF8-4CBC-4BB1-A2F1-21B2DABB24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7" y="2573"/>
                <a:ext cx="1114" cy="365"/>
              </a:xfrm>
              <a:custGeom>
                <a:avLst/>
                <a:gdLst>
                  <a:gd name="T0" fmla="*/ 1114 w 1114"/>
                  <a:gd name="T1" fmla="*/ 317 h 365"/>
                  <a:gd name="T2" fmla="*/ 1054 w 1114"/>
                  <a:gd name="T3" fmla="*/ 275 h 365"/>
                  <a:gd name="T4" fmla="*/ 1018 w 1114"/>
                  <a:gd name="T5" fmla="*/ 263 h 365"/>
                  <a:gd name="T6" fmla="*/ 994 w 1114"/>
                  <a:gd name="T7" fmla="*/ 257 h 365"/>
                  <a:gd name="T8" fmla="*/ 958 w 1114"/>
                  <a:gd name="T9" fmla="*/ 251 h 365"/>
                  <a:gd name="T10" fmla="*/ 928 w 1114"/>
                  <a:gd name="T11" fmla="*/ 245 h 365"/>
                  <a:gd name="T12" fmla="*/ 815 w 1114"/>
                  <a:gd name="T13" fmla="*/ 228 h 365"/>
                  <a:gd name="T14" fmla="*/ 683 w 1114"/>
                  <a:gd name="T15" fmla="*/ 180 h 365"/>
                  <a:gd name="T16" fmla="*/ 629 w 1114"/>
                  <a:gd name="T17" fmla="*/ 162 h 365"/>
                  <a:gd name="T18" fmla="*/ 587 w 1114"/>
                  <a:gd name="T19" fmla="*/ 144 h 365"/>
                  <a:gd name="T20" fmla="*/ 467 w 1114"/>
                  <a:gd name="T21" fmla="*/ 72 h 365"/>
                  <a:gd name="T22" fmla="*/ 419 w 1114"/>
                  <a:gd name="T23" fmla="*/ 30 h 365"/>
                  <a:gd name="T24" fmla="*/ 359 w 1114"/>
                  <a:gd name="T25" fmla="*/ 18 h 365"/>
                  <a:gd name="T26" fmla="*/ 305 w 1114"/>
                  <a:gd name="T27" fmla="*/ 6 h 365"/>
                  <a:gd name="T28" fmla="*/ 263 w 1114"/>
                  <a:gd name="T29" fmla="*/ 0 h 365"/>
                  <a:gd name="T30" fmla="*/ 161 w 1114"/>
                  <a:gd name="T31" fmla="*/ 0 h 365"/>
                  <a:gd name="T32" fmla="*/ 119 w 1114"/>
                  <a:gd name="T33" fmla="*/ 6 h 365"/>
                  <a:gd name="T34" fmla="*/ 41 w 1114"/>
                  <a:gd name="T35" fmla="*/ 12 h 365"/>
                  <a:gd name="T36" fmla="*/ 0 w 1114"/>
                  <a:gd name="T37" fmla="*/ 96 h 365"/>
                  <a:gd name="T38" fmla="*/ 41 w 1114"/>
                  <a:gd name="T39" fmla="*/ 102 h 365"/>
                  <a:gd name="T40" fmla="*/ 77 w 1114"/>
                  <a:gd name="T41" fmla="*/ 108 h 365"/>
                  <a:gd name="T42" fmla="*/ 143 w 1114"/>
                  <a:gd name="T43" fmla="*/ 102 h 365"/>
                  <a:gd name="T44" fmla="*/ 197 w 1114"/>
                  <a:gd name="T45" fmla="*/ 102 h 365"/>
                  <a:gd name="T46" fmla="*/ 251 w 1114"/>
                  <a:gd name="T47" fmla="*/ 108 h 365"/>
                  <a:gd name="T48" fmla="*/ 293 w 1114"/>
                  <a:gd name="T49" fmla="*/ 120 h 365"/>
                  <a:gd name="T50" fmla="*/ 335 w 1114"/>
                  <a:gd name="T51" fmla="*/ 126 h 365"/>
                  <a:gd name="T52" fmla="*/ 395 w 1114"/>
                  <a:gd name="T53" fmla="*/ 150 h 365"/>
                  <a:gd name="T54" fmla="*/ 449 w 1114"/>
                  <a:gd name="T55" fmla="*/ 180 h 365"/>
                  <a:gd name="T56" fmla="*/ 497 w 1114"/>
                  <a:gd name="T57" fmla="*/ 210 h 365"/>
                  <a:gd name="T58" fmla="*/ 581 w 1114"/>
                  <a:gd name="T59" fmla="*/ 257 h 365"/>
                  <a:gd name="T60" fmla="*/ 761 w 1114"/>
                  <a:gd name="T61" fmla="*/ 305 h 365"/>
                  <a:gd name="T62" fmla="*/ 851 w 1114"/>
                  <a:gd name="T63" fmla="*/ 323 h 365"/>
                  <a:gd name="T64" fmla="*/ 869 w 1114"/>
                  <a:gd name="T65" fmla="*/ 335 h 365"/>
                  <a:gd name="T66" fmla="*/ 928 w 1114"/>
                  <a:gd name="T67" fmla="*/ 365 h 365"/>
                  <a:gd name="T68" fmla="*/ 1114 w 1114"/>
                  <a:gd name="T69" fmla="*/ 317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114" h="365">
                    <a:moveTo>
                      <a:pt x="1114" y="317"/>
                    </a:moveTo>
                    <a:lnTo>
                      <a:pt x="1054" y="275"/>
                    </a:lnTo>
                    <a:lnTo>
                      <a:pt x="1018" y="263"/>
                    </a:lnTo>
                    <a:lnTo>
                      <a:pt x="994" y="257"/>
                    </a:lnTo>
                    <a:lnTo>
                      <a:pt x="958" y="251"/>
                    </a:lnTo>
                    <a:lnTo>
                      <a:pt x="928" y="245"/>
                    </a:lnTo>
                    <a:lnTo>
                      <a:pt x="815" y="228"/>
                    </a:lnTo>
                    <a:lnTo>
                      <a:pt x="683" y="180"/>
                    </a:lnTo>
                    <a:lnTo>
                      <a:pt x="629" y="162"/>
                    </a:lnTo>
                    <a:lnTo>
                      <a:pt x="587" y="144"/>
                    </a:lnTo>
                    <a:lnTo>
                      <a:pt x="467" y="72"/>
                    </a:lnTo>
                    <a:lnTo>
                      <a:pt x="419" y="30"/>
                    </a:lnTo>
                    <a:lnTo>
                      <a:pt x="359" y="18"/>
                    </a:lnTo>
                    <a:lnTo>
                      <a:pt x="305" y="6"/>
                    </a:lnTo>
                    <a:lnTo>
                      <a:pt x="263" y="0"/>
                    </a:lnTo>
                    <a:lnTo>
                      <a:pt x="161" y="0"/>
                    </a:lnTo>
                    <a:lnTo>
                      <a:pt x="119" y="6"/>
                    </a:lnTo>
                    <a:lnTo>
                      <a:pt x="41" y="12"/>
                    </a:lnTo>
                    <a:lnTo>
                      <a:pt x="0" y="96"/>
                    </a:lnTo>
                    <a:lnTo>
                      <a:pt x="41" y="102"/>
                    </a:lnTo>
                    <a:lnTo>
                      <a:pt x="77" y="108"/>
                    </a:lnTo>
                    <a:lnTo>
                      <a:pt x="143" y="102"/>
                    </a:lnTo>
                    <a:lnTo>
                      <a:pt x="197" y="102"/>
                    </a:lnTo>
                    <a:lnTo>
                      <a:pt x="251" y="108"/>
                    </a:lnTo>
                    <a:lnTo>
                      <a:pt x="293" y="120"/>
                    </a:lnTo>
                    <a:lnTo>
                      <a:pt x="335" y="126"/>
                    </a:lnTo>
                    <a:lnTo>
                      <a:pt x="395" y="150"/>
                    </a:lnTo>
                    <a:lnTo>
                      <a:pt x="449" y="180"/>
                    </a:lnTo>
                    <a:lnTo>
                      <a:pt x="497" y="210"/>
                    </a:lnTo>
                    <a:lnTo>
                      <a:pt x="581" y="257"/>
                    </a:lnTo>
                    <a:lnTo>
                      <a:pt x="761" y="305"/>
                    </a:lnTo>
                    <a:lnTo>
                      <a:pt x="851" y="323"/>
                    </a:lnTo>
                    <a:lnTo>
                      <a:pt x="869" y="335"/>
                    </a:lnTo>
                    <a:lnTo>
                      <a:pt x="928" y="365"/>
                    </a:lnTo>
                    <a:lnTo>
                      <a:pt x="1114" y="317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05" name="Freeform 177">
                <a:extLst>
                  <a:ext uri="{FF2B5EF4-FFF2-40B4-BE49-F238E27FC236}">
                    <a16:creationId xmlns:a16="http://schemas.microsoft.com/office/drawing/2014/main" id="{0226205B-DDDA-4607-8475-0A46E7EFEE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6" y="1909"/>
                <a:ext cx="845" cy="365"/>
              </a:xfrm>
              <a:custGeom>
                <a:avLst/>
                <a:gdLst>
                  <a:gd name="T0" fmla="*/ 0 w 845"/>
                  <a:gd name="T1" fmla="*/ 41 h 365"/>
                  <a:gd name="T2" fmla="*/ 53 w 845"/>
                  <a:gd name="T3" fmla="*/ 41 h 365"/>
                  <a:gd name="T4" fmla="*/ 83 w 845"/>
                  <a:gd name="T5" fmla="*/ 47 h 365"/>
                  <a:gd name="T6" fmla="*/ 161 w 845"/>
                  <a:gd name="T7" fmla="*/ 77 h 365"/>
                  <a:gd name="T8" fmla="*/ 185 w 845"/>
                  <a:gd name="T9" fmla="*/ 83 h 365"/>
                  <a:gd name="T10" fmla="*/ 353 w 845"/>
                  <a:gd name="T11" fmla="*/ 149 h 365"/>
                  <a:gd name="T12" fmla="*/ 383 w 845"/>
                  <a:gd name="T13" fmla="*/ 167 h 365"/>
                  <a:gd name="T14" fmla="*/ 425 w 845"/>
                  <a:gd name="T15" fmla="*/ 179 h 365"/>
                  <a:gd name="T16" fmla="*/ 539 w 845"/>
                  <a:gd name="T17" fmla="*/ 203 h 365"/>
                  <a:gd name="T18" fmla="*/ 581 w 845"/>
                  <a:gd name="T19" fmla="*/ 209 h 365"/>
                  <a:gd name="T20" fmla="*/ 611 w 845"/>
                  <a:gd name="T21" fmla="*/ 221 h 365"/>
                  <a:gd name="T22" fmla="*/ 641 w 845"/>
                  <a:gd name="T23" fmla="*/ 227 h 365"/>
                  <a:gd name="T24" fmla="*/ 683 w 845"/>
                  <a:gd name="T25" fmla="*/ 251 h 365"/>
                  <a:gd name="T26" fmla="*/ 707 w 845"/>
                  <a:gd name="T27" fmla="*/ 257 h 365"/>
                  <a:gd name="T28" fmla="*/ 737 w 845"/>
                  <a:gd name="T29" fmla="*/ 281 h 365"/>
                  <a:gd name="T30" fmla="*/ 827 w 845"/>
                  <a:gd name="T31" fmla="*/ 359 h 365"/>
                  <a:gd name="T32" fmla="*/ 833 w 845"/>
                  <a:gd name="T33" fmla="*/ 365 h 365"/>
                  <a:gd name="T34" fmla="*/ 845 w 845"/>
                  <a:gd name="T35" fmla="*/ 365 h 365"/>
                  <a:gd name="T36" fmla="*/ 845 w 845"/>
                  <a:gd name="T37" fmla="*/ 353 h 365"/>
                  <a:gd name="T38" fmla="*/ 839 w 845"/>
                  <a:gd name="T39" fmla="*/ 341 h 365"/>
                  <a:gd name="T40" fmla="*/ 833 w 845"/>
                  <a:gd name="T41" fmla="*/ 317 h 365"/>
                  <a:gd name="T42" fmla="*/ 821 w 845"/>
                  <a:gd name="T43" fmla="*/ 299 h 365"/>
                  <a:gd name="T44" fmla="*/ 803 w 845"/>
                  <a:gd name="T45" fmla="*/ 275 h 365"/>
                  <a:gd name="T46" fmla="*/ 779 w 845"/>
                  <a:gd name="T47" fmla="*/ 251 h 365"/>
                  <a:gd name="T48" fmla="*/ 749 w 845"/>
                  <a:gd name="T49" fmla="*/ 227 h 365"/>
                  <a:gd name="T50" fmla="*/ 737 w 845"/>
                  <a:gd name="T51" fmla="*/ 215 h 365"/>
                  <a:gd name="T52" fmla="*/ 719 w 845"/>
                  <a:gd name="T53" fmla="*/ 203 h 365"/>
                  <a:gd name="T54" fmla="*/ 701 w 845"/>
                  <a:gd name="T55" fmla="*/ 197 h 365"/>
                  <a:gd name="T56" fmla="*/ 677 w 845"/>
                  <a:gd name="T57" fmla="*/ 185 h 365"/>
                  <a:gd name="T58" fmla="*/ 653 w 845"/>
                  <a:gd name="T59" fmla="*/ 185 h 365"/>
                  <a:gd name="T60" fmla="*/ 617 w 845"/>
                  <a:gd name="T61" fmla="*/ 179 h 365"/>
                  <a:gd name="T62" fmla="*/ 575 w 845"/>
                  <a:gd name="T63" fmla="*/ 167 h 365"/>
                  <a:gd name="T64" fmla="*/ 479 w 845"/>
                  <a:gd name="T65" fmla="*/ 131 h 365"/>
                  <a:gd name="T66" fmla="*/ 449 w 845"/>
                  <a:gd name="T67" fmla="*/ 119 h 365"/>
                  <a:gd name="T68" fmla="*/ 425 w 845"/>
                  <a:gd name="T69" fmla="*/ 107 h 365"/>
                  <a:gd name="T70" fmla="*/ 335 w 845"/>
                  <a:gd name="T71" fmla="*/ 47 h 365"/>
                  <a:gd name="T72" fmla="*/ 299 w 845"/>
                  <a:gd name="T73" fmla="*/ 36 h 365"/>
                  <a:gd name="T74" fmla="*/ 263 w 845"/>
                  <a:gd name="T75" fmla="*/ 18 h 365"/>
                  <a:gd name="T76" fmla="*/ 233 w 845"/>
                  <a:gd name="T77" fmla="*/ 12 h 365"/>
                  <a:gd name="T78" fmla="*/ 209 w 845"/>
                  <a:gd name="T79" fmla="*/ 6 h 365"/>
                  <a:gd name="T80" fmla="*/ 167 w 845"/>
                  <a:gd name="T81" fmla="*/ 0 h 365"/>
                  <a:gd name="T82" fmla="*/ 119 w 845"/>
                  <a:gd name="T83" fmla="*/ 0 h 365"/>
                  <a:gd name="T84" fmla="*/ 59 w 845"/>
                  <a:gd name="T85" fmla="*/ 6 h 365"/>
                  <a:gd name="T86" fmla="*/ 0 w 845"/>
                  <a:gd name="T87" fmla="*/ 41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845" h="365">
                    <a:moveTo>
                      <a:pt x="0" y="41"/>
                    </a:moveTo>
                    <a:lnTo>
                      <a:pt x="53" y="41"/>
                    </a:lnTo>
                    <a:lnTo>
                      <a:pt x="83" y="47"/>
                    </a:lnTo>
                    <a:lnTo>
                      <a:pt x="161" y="77"/>
                    </a:lnTo>
                    <a:lnTo>
                      <a:pt x="185" y="83"/>
                    </a:lnTo>
                    <a:lnTo>
                      <a:pt x="353" y="149"/>
                    </a:lnTo>
                    <a:lnTo>
                      <a:pt x="383" y="167"/>
                    </a:lnTo>
                    <a:lnTo>
                      <a:pt x="425" y="179"/>
                    </a:lnTo>
                    <a:lnTo>
                      <a:pt x="539" y="203"/>
                    </a:lnTo>
                    <a:lnTo>
                      <a:pt x="581" y="209"/>
                    </a:lnTo>
                    <a:lnTo>
                      <a:pt x="611" y="221"/>
                    </a:lnTo>
                    <a:lnTo>
                      <a:pt x="641" y="227"/>
                    </a:lnTo>
                    <a:lnTo>
                      <a:pt x="683" y="251"/>
                    </a:lnTo>
                    <a:lnTo>
                      <a:pt x="707" y="257"/>
                    </a:lnTo>
                    <a:lnTo>
                      <a:pt x="737" y="281"/>
                    </a:lnTo>
                    <a:lnTo>
                      <a:pt x="827" y="359"/>
                    </a:lnTo>
                    <a:lnTo>
                      <a:pt x="833" y="365"/>
                    </a:lnTo>
                    <a:lnTo>
                      <a:pt x="845" y="365"/>
                    </a:lnTo>
                    <a:lnTo>
                      <a:pt x="845" y="353"/>
                    </a:lnTo>
                    <a:lnTo>
                      <a:pt x="839" y="341"/>
                    </a:lnTo>
                    <a:lnTo>
                      <a:pt x="833" y="317"/>
                    </a:lnTo>
                    <a:lnTo>
                      <a:pt x="821" y="299"/>
                    </a:lnTo>
                    <a:lnTo>
                      <a:pt x="803" y="275"/>
                    </a:lnTo>
                    <a:lnTo>
                      <a:pt x="779" y="251"/>
                    </a:lnTo>
                    <a:lnTo>
                      <a:pt x="749" y="227"/>
                    </a:lnTo>
                    <a:lnTo>
                      <a:pt x="737" y="215"/>
                    </a:lnTo>
                    <a:lnTo>
                      <a:pt x="719" y="203"/>
                    </a:lnTo>
                    <a:lnTo>
                      <a:pt x="701" y="197"/>
                    </a:lnTo>
                    <a:lnTo>
                      <a:pt x="677" y="185"/>
                    </a:lnTo>
                    <a:lnTo>
                      <a:pt x="653" y="185"/>
                    </a:lnTo>
                    <a:lnTo>
                      <a:pt x="617" y="179"/>
                    </a:lnTo>
                    <a:lnTo>
                      <a:pt x="575" y="167"/>
                    </a:lnTo>
                    <a:lnTo>
                      <a:pt x="479" y="131"/>
                    </a:lnTo>
                    <a:lnTo>
                      <a:pt x="449" y="119"/>
                    </a:lnTo>
                    <a:lnTo>
                      <a:pt x="425" y="107"/>
                    </a:lnTo>
                    <a:lnTo>
                      <a:pt x="335" y="47"/>
                    </a:lnTo>
                    <a:lnTo>
                      <a:pt x="299" y="36"/>
                    </a:lnTo>
                    <a:lnTo>
                      <a:pt x="263" y="18"/>
                    </a:lnTo>
                    <a:lnTo>
                      <a:pt x="233" y="12"/>
                    </a:lnTo>
                    <a:lnTo>
                      <a:pt x="209" y="6"/>
                    </a:lnTo>
                    <a:lnTo>
                      <a:pt x="167" y="0"/>
                    </a:lnTo>
                    <a:lnTo>
                      <a:pt x="119" y="0"/>
                    </a:lnTo>
                    <a:lnTo>
                      <a:pt x="59" y="6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06" name="Freeform 178">
                <a:extLst>
                  <a:ext uri="{FF2B5EF4-FFF2-40B4-BE49-F238E27FC236}">
                    <a16:creationId xmlns:a16="http://schemas.microsoft.com/office/drawing/2014/main" id="{D7BCFD7E-9624-49DC-AE9E-0DBF6FB81E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9" y="1891"/>
                <a:ext cx="1048" cy="910"/>
              </a:xfrm>
              <a:custGeom>
                <a:avLst/>
                <a:gdLst>
                  <a:gd name="T0" fmla="*/ 6 w 1048"/>
                  <a:gd name="T1" fmla="*/ 784 h 910"/>
                  <a:gd name="T2" fmla="*/ 30 w 1048"/>
                  <a:gd name="T3" fmla="*/ 730 h 910"/>
                  <a:gd name="T4" fmla="*/ 72 w 1048"/>
                  <a:gd name="T5" fmla="*/ 670 h 910"/>
                  <a:gd name="T6" fmla="*/ 125 w 1048"/>
                  <a:gd name="T7" fmla="*/ 622 h 910"/>
                  <a:gd name="T8" fmla="*/ 185 w 1048"/>
                  <a:gd name="T9" fmla="*/ 580 h 910"/>
                  <a:gd name="T10" fmla="*/ 245 w 1048"/>
                  <a:gd name="T11" fmla="*/ 544 h 910"/>
                  <a:gd name="T12" fmla="*/ 293 w 1048"/>
                  <a:gd name="T13" fmla="*/ 490 h 910"/>
                  <a:gd name="T14" fmla="*/ 377 w 1048"/>
                  <a:gd name="T15" fmla="*/ 377 h 910"/>
                  <a:gd name="T16" fmla="*/ 467 w 1048"/>
                  <a:gd name="T17" fmla="*/ 251 h 910"/>
                  <a:gd name="T18" fmla="*/ 509 w 1048"/>
                  <a:gd name="T19" fmla="*/ 215 h 910"/>
                  <a:gd name="T20" fmla="*/ 557 w 1048"/>
                  <a:gd name="T21" fmla="*/ 191 h 910"/>
                  <a:gd name="T22" fmla="*/ 665 w 1048"/>
                  <a:gd name="T23" fmla="*/ 167 h 910"/>
                  <a:gd name="T24" fmla="*/ 719 w 1048"/>
                  <a:gd name="T25" fmla="*/ 155 h 910"/>
                  <a:gd name="T26" fmla="*/ 851 w 1048"/>
                  <a:gd name="T27" fmla="*/ 59 h 910"/>
                  <a:gd name="T28" fmla="*/ 917 w 1048"/>
                  <a:gd name="T29" fmla="*/ 18 h 910"/>
                  <a:gd name="T30" fmla="*/ 959 w 1048"/>
                  <a:gd name="T31" fmla="*/ 0 h 910"/>
                  <a:gd name="T32" fmla="*/ 1036 w 1048"/>
                  <a:gd name="T33" fmla="*/ 6 h 910"/>
                  <a:gd name="T34" fmla="*/ 1048 w 1048"/>
                  <a:gd name="T35" fmla="*/ 36 h 910"/>
                  <a:gd name="T36" fmla="*/ 1001 w 1048"/>
                  <a:gd name="T37" fmla="*/ 54 h 910"/>
                  <a:gd name="T38" fmla="*/ 935 w 1048"/>
                  <a:gd name="T39" fmla="*/ 83 h 910"/>
                  <a:gd name="T40" fmla="*/ 845 w 1048"/>
                  <a:gd name="T41" fmla="*/ 161 h 910"/>
                  <a:gd name="T42" fmla="*/ 773 w 1048"/>
                  <a:gd name="T43" fmla="*/ 209 h 910"/>
                  <a:gd name="T44" fmla="*/ 719 w 1048"/>
                  <a:gd name="T45" fmla="*/ 227 h 910"/>
                  <a:gd name="T46" fmla="*/ 623 w 1048"/>
                  <a:gd name="T47" fmla="*/ 257 h 910"/>
                  <a:gd name="T48" fmla="*/ 581 w 1048"/>
                  <a:gd name="T49" fmla="*/ 287 h 910"/>
                  <a:gd name="T50" fmla="*/ 545 w 1048"/>
                  <a:gd name="T51" fmla="*/ 341 h 910"/>
                  <a:gd name="T52" fmla="*/ 503 w 1048"/>
                  <a:gd name="T53" fmla="*/ 407 h 910"/>
                  <a:gd name="T54" fmla="*/ 419 w 1048"/>
                  <a:gd name="T55" fmla="*/ 502 h 910"/>
                  <a:gd name="T56" fmla="*/ 323 w 1048"/>
                  <a:gd name="T57" fmla="*/ 592 h 910"/>
                  <a:gd name="T58" fmla="*/ 263 w 1048"/>
                  <a:gd name="T59" fmla="*/ 634 h 910"/>
                  <a:gd name="T60" fmla="*/ 209 w 1048"/>
                  <a:gd name="T61" fmla="*/ 670 h 910"/>
                  <a:gd name="T62" fmla="*/ 155 w 1048"/>
                  <a:gd name="T63" fmla="*/ 712 h 910"/>
                  <a:gd name="T64" fmla="*/ 125 w 1048"/>
                  <a:gd name="T65" fmla="*/ 760 h 910"/>
                  <a:gd name="T66" fmla="*/ 102 w 1048"/>
                  <a:gd name="T67" fmla="*/ 820 h 910"/>
                  <a:gd name="T68" fmla="*/ 96 w 1048"/>
                  <a:gd name="T69" fmla="*/ 91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048" h="910">
                    <a:moveTo>
                      <a:pt x="0" y="826"/>
                    </a:moveTo>
                    <a:lnTo>
                      <a:pt x="6" y="784"/>
                    </a:lnTo>
                    <a:lnTo>
                      <a:pt x="18" y="760"/>
                    </a:lnTo>
                    <a:lnTo>
                      <a:pt x="30" y="730"/>
                    </a:lnTo>
                    <a:lnTo>
                      <a:pt x="42" y="706"/>
                    </a:lnTo>
                    <a:lnTo>
                      <a:pt x="72" y="670"/>
                    </a:lnTo>
                    <a:lnTo>
                      <a:pt x="90" y="646"/>
                    </a:lnTo>
                    <a:lnTo>
                      <a:pt x="125" y="622"/>
                    </a:lnTo>
                    <a:lnTo>
                      <a:pt x="155" y="598"/>
                    </a:lnTo>
                    <a:lnTo>
                      <a:pt x="185" y="580"/>
                    </a:lnTo>
                    <a:lnTo>
                      <a:pt x="209" y="568"/>
                    </a:lnTo>
                    <a:lnTo>
                      <a:pt x="245" y="544"/>
                    </a:lnTo>
                    <a:lnTo>
                      <a:pt x="263" y="520"/>
                    </a:lnTo>
                    <a:lnTo>
                      <a:pt x="293" y="490"/>
                    </a:lnTo>
                    <a:lnTo>
                      <a:pt x="353" y="413"/>
                    </a:lnTo>
                    <a:lnTo>
                      <a:pt x="377" y="377"/>
                    </a:lnTo>
                    <a:lnTo>
                      <a:pt x="449" y="275"/>
                    </a:lnTo>
                    <a:lnTo>
                      <a:pt x="467" y="251"/>
                    </a:lnTo>
                    <a:lnTo>
                      <a:pt x="485" y="233"/>
                    </a:lnTo>
                    <a:lnTo>
                      <a:pt x="509" y="215"/>
                    </a:lnTo>
                    <a:lnTo>
                      <a:pt x="527" y="203"/>
                    </a:lnTo>
                    <a:lnTo>
                      <a:pt x="557" y="191"/>
                    </a:lnTo>
                    <a:lnTo>
                      <a:pt x="587" y="185"/>
                    </a:lnTo>
                    <a:lnTo>
                      <a:pt x="665" y="167"/>
                    </a:lnTo>
                    <a:lnTo>
                      <a:pt x="695" y="161"/>
                    </a:lnTo>
                    <a:lnTo>
                      <a:pt x="719" y="155"/>
                    </a:lnTo>
                    <a:lnTo>
                      <a:pt x="743" y="143"/>
                    </a:lnTo>
                    <a:lnTo>
                      <a:pt x="851" y="59"/>
                    </a:lnTo>
                    <a:lnTo>
                      <a:pt x="887" y="36"/>
                    </a:lnTo>
                    <a:lnTo>
                      <a:pt x="917" y="18"/>
                    </a:lnTo>
                    <a:lnTo>
                      <a:pt x="941" y="6"/>
                    </a:lnTo>
                    <a:lnTo>
                      <a:pt x="959" y="0"/>
                    </a:lnTo>
                    <a:lnTo>
                      <a:pt x="1019" y="0"/>
                    </a:lnTo>
                    <a:lnTo>
                      <a:pt x="1036" y="6"/>
                    </a:lnTo>
                    <a:lnTo>
                      <a:pt x="1048" y="18"/>
                    </a:lnTo>
                    <a:lnTo>
                      <a:pt x="1048" y="36"/>
                    </a:lnTo>
                    <a:lnTo>
                      <a:pt x="1030" y="48"/>
                    </a:lnTo>
                    <a:lnTo>
                      <a:pt x="1001" y="54"/>
                    </a:lnTo>
                    <a:lnTo>
                      <a:pt x="971" y="65"/>
                    </a:lnTo>
                    <a:lnTo>
                      <a:pt x="935" y="83"/>
                    </a:lnTo>
                    <a:lnTo>
                      <a:pt x="905" y="107"/>
                    </a:lnTo>
                    <a:lnTo>
                      <a:pt x="845" y="161"/>
                    </a:lnTo>
                    <a:lnTo>
                      <a:pt x="803" y="191"/>
                    </a:lnTo>
                    <a:lnTo>
                      <a:pt x="773" y="209"/>
                    </a:lnTo>
                    <a:lnTo>
                      <a:pt x="743" y="221"/>
                    </a:lnTo>
                    <a:lnTo>
                      <a:pt x="719" y="227"/>
                    </a:lnTo>
                    <a:lnTo>
                      <a:pt x="659" y="245"/>
                    </a:lnTo>
                    <a:lnTo>
                      <a:pt x="623" y="257"/>
                    </a:lnTo>
                    <a:lnTo>
                      <a:pt x="599" y="269"/>
                    </a:lnTo>
                    <a:lnTo>
                      <a:pt x="581" y="287"/>
                    </a:lnTo>
                    <a:lnTo>
                      <a:pt x="563" y="311"/>
                    </a:lnTo>
                    <a:lnTo>
                      <a:pt x="545" y="341"/>
                    </a:lnTo>
                    <a:lnTo>
                      <a:pt x="533" y="365"/>
                    </a:lnTo>
                    <a:lnTo>
                      <a:pt x="503" y="407"/>
                    </a:lnTo>
                    <a:lnTo>
                      <a:pt x="479" y="437"/>
                    </a:lnTo>
                    <a:lnTo>
                      <a:pt x="419" y="502"/>
                    </a:lnTo>
                    <a:lnTo>
                      <a:pt x="365" y="556"/>
                    </a:lnTo>
                    <a:lnTo>
                      <a:pt x="323" y="592"/>
                    </a:lnTo>
                    <a:lnTo>
                      <a:pt x="293" y="616"/>
                    </a:lnTo>
                    <a:lnTo>
                      <a:pt x="263" y="634"/>
                    </a:lnTo>
                    <a:lnTo>
                      <a:pt x="221" y="658"/>
                    </a:lnTo>
                    <a:lnTo>
                      <a:pt x="209" y="670"/>
                    </a:lnTo>
                    <a:lnTo>
                      <a:pt x="173" y="694"/>
                    </a:lnTo>
                    <a:lnTo>
                      <a:pt x="155" y="712"/>
                    </a:lnTo>
                    <a:lnTo>
                      <a:pt x="143" y="730"/>
                    </a:lnTo>
                    <a:lnTo>
                      <a:pt x="125" y="760"/>
                    </a:lnTo>
                    <a:lnTo>
                      <a:pt x="108" y="796"/>
                    </a:lnTo>
                    <a:lnTo>
                      <a:pt x="102" y="820"/>
                    </a:lnTo>
                    <a:lnTo>
                      <a:pt x="96" y="856"/>
                    </a:lnTo>
                    <a:lnTo>
                      <a:pt x="96" y="910"/>
                    </a:lnTo>
                    <a:lnTo>
                      <a:pt x="0" y="82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07" name="Freeform 179">
                <a:extLst>
                  <a:ext uri="{FF2B5EF4-FFF2-40B4-BE49-F238E27FC236}">
                    <a16:creationId xmlns:a16="http://schemas.microsoft.com/office/drawing/2014/main" id="{31DB3437-9249-4695-8FEC-6522D6068E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0" y="1998"/>
                <a:ext cx="875" cy="647"/>
              </a:xfrm>
              <a:custGeom>
                <a:avLst/>
                <a:gdLst>
                  <a:gd name="T0" fmla="*/ 0 w 875"/>
                  <a:gd name="T1" fmla="*/ 593 h 647"/>
                  <a:gd name="T2" fmla="*/ 30 w 875"/>
                  <a:gd name="T3" fmla="*/ 575 h 647"/>
                  <a:gd name="T4" fmla="*/ 48 w 875"/>
                  <a:gd name="T5" fmla="*/ 551 h 647"/>
                  <a:gd name="T6" fmla="*/ 60 w 875"/>
                  <a:gd name="T7" fmla="*/ 527 h 647"/>
                  <a:gd name="T8" fmla="*/ 78 w 875"/>
                  <a:gd name="T9" fmla="*/ 479 h 647"/>
                  <a:gd name="T10" fmla="*/ 102 w 875"/>
                  <a:gd name="T11" fmla="*/ 419 h 647"/>
                  <a:gd name="T12" fmla="*/ 132 w 875"/>
                  <a:gd name="T13" fmla="*/ 383 h 647"/>
                  <a:gd name="T14" fmla="*/ 162 w 875"/>
                  <a:gd name="T15" fmla="*/ 354 h 647"/>
                  <a:gd name="T16" fmla="*/ 198 w 875"/>
                  <a:gd name="T17" fmla="*/ 324 h 647"/>
                  <a:gd name="T18" fmla="*/ 252 w 875"/>
                  <a:gd name="T19" fmla="*/ 294 h 647"/>
                  <a:gd name="T20" fmla="*/ 282 w 875"/>
                  <a:gd name="T21" fmla="*/ 282 h 647"/>
                  <a:gd name="T22" fmla="*/ 318 w 875"/>
                  <a:gd name="T23" fmla="*/ 270 h 647"/>
                  <a:gd name="T24" fmla="*/ 360 w 875"/>
                  <a:gd name="T25" fmla="*/ 252 h 647"/>
                  <a:gd name="T26" fmla="*/ 438 w 875"/>
                  <a:gd name="T27" fmla="*/ 192 h 647"/>
                  <a:gd name="T28" fmla="*/ 581 w 875"/>
                  <a:gd name="T29" fmla="*/ 48 h 647"/>
                  <a:gd name="T30" fmla="*/ 611 w 875"/>
                  <a:gd name="T31" fmla="*/ 30 h 647"/>
                  <a:gd name="T32" fmla="*/ 635 w 875"/>
                  <a:gd name="T33" fmla="*/ 18 h 647"/>
                  <a:gd name="T34" fmla="*/ 665 w 875"/>
                  <a:gd name="T35" fmla="*/ 6 h 647"/>
                  <a:gd name="T36" fmla="*/ 701 w 875"/>
                  <a:gd name="T37" fmla="*/ 0 h 647"/>
                  <a:gd name="T38" fmla="*/ 737 w 875"/>
                  <a:gd name="T39" fmla="*/ 0 h 647"/>
                  <a:gd name="T40" fmla="*/ 761 w 875"/>
                  <a:gd name="T41" fmla="*/ 6 h 647"/>
                  <a:gd name="T42" fmla="*/ 785 w 875"/>
                  <a:gd name="T43" fmla="*/ 18 h 647"/>
                  <a:gd name="T44" fmla="*/ 815 w 875"/>
                  <a:gd name="T45" fmla="*/ 30 h 647"/>
                  <a:gd name="T46" fmla="*/ 845 w 875"/>
                  <a:gd name="T47" fmla="*/ 48 h 647"/>
                  <a:gd name="T48" fmla="*/ 875 w 875"/>
                  <a:gd name="T49" fmla="*/ 60 h 647"/>
                  <a:gd name="T50" fmla="*/ 833 w 875"/>
                  <a:gd name="T51" fmla="*/ 72 h 647"/>
                  <a:gd name="T52" fmla="*/ 791 w 875"/>
                  <a:gd name="T53" fmla="*/ 72 h 647"/>
                  <a:gd name="T54" fmla="*/ 755 w 875"/>
                  <a:gd name="T55" fmla="*/ 78 h 647"/>
                  <a:gd name="T56" fmla="*/ 725 w 875"/>
                  <a:gd name="T57" fmla="*/ 90 h 647"/>
                  <a:gd name="T58" fmla="*/ 695 w 875"/>
                  <a:gd name="T59" fmla="*/ 108 h 647"/>
                  <a:gd name="T60" fmla="*/ 665 w 875"/>
                  <a:gd name="T61" fmla="*/ 132 h 647"/>
                  <a:gd name="T62" fmla="*/ 635 w 875"/>
                  <a:gd name="T63" fmla="*/ 162 h 647"/>
                  <a:gd name="T64" fmla="*/ 599 w 875"/>
                  <a:gd name="T65" fmla="*/ 192 h 647"/>
                  <a:gd name="T66" fmla="*/ 569 w 875"/>
                  <a:gd name="T67" fmla="*/ 228 h 647"/>
                  <a:gd name="T68" fmla="*/ 486 w 875"/>
                  <a:gd name="T69" fmla="*/ 288 h 647"/>
                  <a:gd name="T70" fmla="*/ 444 w 875"/>
                  <a:gd name="T71" fmla="*/ 312 h 647"/>
                  <a:gd name="T72" fmla="*/ 348 w 875"/>
                  <a:gd name="T73" fmla="*/ 366 h 647"/>
                  <a:gd name="T74" fmla="*/ 312 w 875"/>
                  <a:gd name="T75" fmla="*/ 389 h 647"/>
                  <a:gd name="T76" fmla="*/ 288 w 875"/>
                  <a:gd name="T77" fmla="*/ 407 h 647"/>
                  <a:gd name="T78" fmla="*/ 270 w 875"/>
                  <a:gd name="T79" fmla="*/ 425 h 647"/>
                  <a:gd name="T80" fmla="*/ 204 w 875"/>
                  <a:gd name="T81" fmla="*/ 521 h 647"/>
                  <a:gd name="T82" fmla="*/ 156 w 875"/>
                  <a:gd name="T83" fmla="*/ 605 h 647"/>
                  <a:gd name="T84" fmla="*/ 114 w 875"/>
                  <a:gd name="T85" fmla="*/ 647 h 647"/>
                  <a:gd name="T86" fmla="*/ 30 w 875"/>
                  <a:gd name="T87" fmla="*/ 605 h 647"/>
                  <a:gd name="T88" fmla="*/ 0 w 875"/>
                  <a:gd name="T89" fmla="*/ 593 h 6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875" h="647">
                    <a:moveTo>
                      <a:pt x="0" y="593"/>
                    </a:moveTo>
                    <a:lnTo>
                      <a:pt x="30" y="575"/>
                    </a:lnTo>
                    <a:lnTo>
                      <a:pt x="48" y="551"/>
                    </a:lnTo>
                    <a:lnTo>
                      <a:pt x="60" y="527"/>
                    </a:lnTo>
                    <a:lnTo>
                      <a:pt x="78" y="479"/>
                    </a:lnTo>
                    <a:lnTo>
                      <a:pt x="102" y="419"/>
                    </a:lnTo>
                    <a:lnTo>
                      <a:pt x="132" y="383"/>
                    </a:lnTo>
                    <a:lnTo>
                      <a:pt x="162" y="354"/>
                    </a:lnTo>
                    <a:lnTo>
                      <a:pt x="198" y="324"/>
                    </a:lnTo>
                    <a:lnTo>
                      <a:pt x="252" y="294"/>
                    </a:lnTo>
                    <a:lnTo>
                      <a:pt x="282" y="282"/>
                    </a:lnTo>
                    <a:lnTo>
                      <a:pt x="318" y="270"/>
                    </a:lnTo>
                    <a:lnTo>
                      <a:pt x="360" y="252"/>
                    </a:lnTo>
                    <a:lnTo>
                      <a:pt x="438" y="192"/>
                    </a:lnTo>
                    <a:lnTo>
                      <a:pt x="581" y="48"/>
                    </a:lnTo>
                    <a:lnTo>
                      <a:pt x="611" y="30"/>
                    </a:lnTo>
                    <a:lnTo>
                      <a:pt x="635" y="18"/>
                    </a:lnTo>
                    <a:lnTo>
                      <a:pt x="665" y="6"/>
                    </a:lnTo>
                    <a:lnTo>
                      <a:pt x="701" y="0"/>
                    </a:lnTo>
                    <a:lnTo>
                      <a:pt x="737" y="0"/>
                    </a:lnTo>
                    <a:lnTo>
                      <a:pt x="761" y="6"/>
                    </a:lnTo>
                    <a:lnTo>
                      <a:pt x="785" y="18"/>
                    </a:lnTo>
                    <a:lnTo>
                      <a:pt x="815" y="30"/>
                    </a:lnTo>
                    <a:lnTo>
                      <a:pt x="845" y="48"/>
                    </a:lnTo>
                    <a:lnTo>
                      <a:pt x="875" y="60"/>
                    </a:lnTo>
                    <a:lnTo>
                      <a:pt x="833" y="72"/>
                    </a:lnTo>
                    <a:lnTo>
                      <a:pt x="791" y="72"/>
                    </a:lnTo>
                    <a:lnTo>
                      <a:pt x="755" y="78"/>
                    </a:lnTo>
                    <a:lnTo>
                      <a:pt x="725" y="90"/>
                    </a:lnTo>
                    <a:lnTo>
                      <a:pt x="695" y="108"/>
                    </a:lnTo>
                    <a:lnTo>
                      <a:pt x="665" y="132"/>
                    </a:lnTo>
                    <a:lnTo>
                      <a:pt x="635" y="162"/>
                    </a:lnTo>
                    <a:lnTo>
                      <a:pt x="599" y="192"/>
                    </a:lnTo>
                    <a:lnTo>
                      <a:pt x="569" y="228"/>
                    </a:lnTo>
                    <a:lnTo>
                      <a:pt x="486" y="288"/>
                    </a:lnTo>
                    <a:lnTo>
                      <a:pt x="444" y="312"/>
                    </a:lnTo>
                    <a:lnTo>
                      <a:pt x="348" y="366"/>
                    </a:lnTo>
                    <a:lnTo>
                      <a:pt x="312" y="389"/>
                    </a:lnTo>
                    <a:lnTo>
                      <a:pt x="288" y="407"/>
                    </a:lnTo>
                    <a:lnTo>
                      <a:pt x="270" y="425"/>
                    </a:lnTo>
                    <a:lnTo>
                      <a:pt x="204" y="521"/>
                    </a:lnTo>
                    <a:lnTo>
                      <a:pt x="156" y="605"/>
                    </a:lnTo>
                    <a:lnTo>
                      <a:pt x="114" y="647"/>
                    </a:lnTo>
                    <a:lnTo>
                      <a:pt x="30" y="605"/>
                    </a:lnTo>
                    <a:lnTo>
                      <a:pt x="0" y="593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08" name="Freeform 180">
                <a:extLst>
                  <a:ext uri="{FF2B5EF4-FFF2-40B4-BE49-F238E27FC236}">
                    <a16:creationId xmlns:a16="http://schemas.microsoft.com/office/drawing/2014/main" id="{710917F8-6550-4FF1-A2A3-D40735C446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4" y="2022"/>
                <a:ext cx="1055" cy="982"/>
              </a:xfrm>
              <a:custGeom>
                <a:avLst/>
                <a:gdLst>
                  <a:gd name="T0" fmla="*/ 0 w 1055"/>
                  <a:gd name="T1" fmla="*/ 964 h 982"/>
                  <a:gd name="T2" fmla="*/ 18 w 1055"/>
                  <a:gd name="T3" fmla="*/ 916 h 982"/>
                  <a:gd name="T4" fmla="*/ 36 w 1055"/>
                  <a:gd name="T5" fmla="*/ 892 h 982"/>
                  <a:gd name="T6" fmla="*/ 54 w 1055"/>
                  <a:gd name="T7" fmla="*/ 856 h 982"/>
                  <a:gd name="T8" fmla="*/ 78 w 1055"/>
                  <a:gd name="T9" fmla="*/ 832 h 982"/>
                  <a:gd name="T10" fmla="*/ 114 w 1055"/>
                  <a:gd name="T11" fmla="*/ 802 h 982"/>
                  <a:gd name="T12" fmla="*/ 144 w 1055"/>
                  <a:gd name="T13" fmla="*/ 779 h 982"/>
                  <a:gd name="T14" fmla="*/ 216 w 1055"/>
                  <a:gd name="T15" fmla="*/ 725 h 982"/>
                  <a:gd name="T16" fmla="*/ 240 w 1055"/>
                  <a:gd name="T17" fmla="*/ 701 h 982"/>
                  <a:gd name="T18" fmla="*/ 366 w 1055"/>
                  <a:gd name="T19" fmla="*/ 545 h 982"/>
                  <a:gd name="T20" fmla="*/ 438 w 1055"/>
                  <a:gd name="T21" fmla="*/ 437 h 982"/>
                  <a:gd name="T22" fmla="*/ 455 w 1055"/>
                  <a:gd name="T23" fmla="*/ 407 h 982"/>
                  <a:gd name="T24" fmla="*/ 473 w 1055"/>
                  <a:gd name="T25" fmla="*/ 371 h 982"/>
                  <a:gd name="T26" fmla="*/ 497 w 1055"/>
                  <a:gd name="T27" fmla="*/ 342 h 982"/>
                  <a:gd name="T28" fmla="*/ 557 w 1055"/>
                  <a:gd name="T29" fmla="*/ 282 h 982"/>
                  <a:gd name="T30" fmla="*/ 587 w 1055"/>
                  <a:gd name="T31" fmla="*/ 264 h 982"/>
                  <a:gd name="T32" fmla="*/ 623 w 1055"/>
                  <a:gd name="T33" fmla="*/ 246 h 982"/>
                  <a:gd name="T34" fmla="*/ 659 w 1055"/>
                  <a:gd name="T35" fmla="*/ 234 h 982"/>
                  <a:gd name="T36" fmla="*/ 743 w 1055"/>
                  <a:gd name="T37" fmla="*/ 192 h 982"/>
                  <a:gd name="T38" fmla="*/ 791 w 1055"/>
                  <a:gd name="T39" fmla="*/ 120 h 982"/>
                  <a:gd name="T40" fmla="*/ 815 w 1055"/>
                  <a:gd name="T41" fmla="*/ 90 h 982"/>
                  <a:gd name="T42" fmla="*/ 833 w 1055"/>
                  <a:gd name="T43" fmla="*/ 66 h 982"/>
                  <a:gd name="T44" fmla="*/ 881 w 1055"/>
                  <a:gd name="T45" fmla="*/ 18 h 982"/>
                  <a:gd name="T46" fmla="*/ 905 w 1055"/>
                  <a:gd name="T47" fmla="*/ 6 h 982"/>
                  <a:gd name="T48" fmla="*/ 929 w 1055"/>
                  <a:gd name="T49" fmla="*/ 0 h 982"/>
                  <a:gd name="T50" fmla="*/ 965 w 1055"/>
                  <a:gd name="T51" fmla="*/ 0 h 982"/>
                  <a:gd name="T52" fmla="*/ 1013 w 1055"/>
                  <a:gd name="T53" fmla="*/ 12 h 982"/>
                  <a:gd name="T54" fmla="*/ 1031 w 1055"/>
                  <a:gd name="T55" fmla="*/ 18 h 982"/>
                  <a:gd name="T56" fmla="*/ 1049 w 1055"/>
                  <a:gd name="T57" fmla="*/ 36 h 982"/>
                  <a:gd name="T58" fmla="*/ 1055 w 1055"/>
                  <a:gd name="T59" fmla="*/ 48 h 982"/>
                  <a:gd name="T60" fmla="*/ 1049 w 1055"/>
                  <a:gd name="T61" fmla="*/ 54 h 982"/>
                  <a:gd name="T62" fmla="*/ 1025 w 1055"/>
                  <a:gd name="T63" fmla="*/ 48 h 982"/>
                  <a:gd name="T64" fmla="*/ 1007 w 1055"/>
                  <a:gd name="T65" fmla="*/ 48 h 982"/>
                  <a:gd name="T66" fmla="*/ 983 w 1055"/>
                  <a:gd name="T67" fmla="*/ 54 h 982"/>
                  <a:gd name="T68" fmla="*/ 965 w 1055"/>
                  <a:gd name="T69" fmla="*/ 66 h 982"/>
                  <a:gd name="T70" fmla="*/ 953 w 1055"/>
                  <a:gd name="T71" fmla="*/ 84 h 982"/>
                  <a:gd name="T72" fmla="*/ 935 w 1055"/>
                  <a:gd name="T73" fmla="*/ 102 h 982"/>
                  <a:gd name="T74" fmla="*/ 917 w 1055"/>
                  <a:gd name="T75" fmla="*/ 132 h 982"/>
                  <a:gd name="T76" fmla="*/ 893 w 1055"/>
                  <a:gd name="T77" fmla="*/ 174 h 982"/>
                  <a:gd name="T78" fmla="*/ 839 w 1055"/>
                  <a:gd name="T79" fmla="*/ 246 h 982"/>
                  <a:gd name="T80" fmla="*/ 821 w 1055"/>
                  <a:gd name="T81" fmla="*/ 264 h 982"/>
                  <a:gd name="T82" fmla="*/ 785 w 1055"/>
                  <a:gd name="T83" fmla="*/ 294 h 982"/>
                  <a:gd name="T84" fmla="*/ 743 w 1055"/>
                  <a:gd name="T85" fmla="*/ 318 h 982"/>
                  <a:gd name="T86" fmla="*/ 665 w 1055"/>
                  <a:gd name="T87" fmla="*/ 359 h 982"/>
                  <a:gd name="T88" fmla="*/ 635 w 1055"/>
                  <a:gd name="T89" fmla="*/ 377 h 982"/>
                  <a:gd name="T90" fmla="*/ 593 w 1055"/>
                  <a:gd name="T91" fmla="*/ 419 h 982"/>
                  <a:gd name="T92" fmla="*/ 557 w 1055"/>
                  <a:gd name="T93" fmla="*/ 467 h 982"/>
                  <a:gd name="T94" fmla="*/ 533 w 1055"/>
                  <a:gd name="T95" fmla="*/ 515 h 982"/>
                  <a:gd name="T96" fmla="*/ 485 w 1055"/>
                  <a:gd name="T97" fmla="*/ 599 h 982"/>
                  <a:gd name="T98" fmla="*/ 438 w 1055"/>
                  <a:gd name="T99" fmla="*/ 665 h 982"/>
                  <a:gd name="T100" fmla="*/ 408 w 1055"/>
                  <a:gd name="T101" fmla="*/ 701 h 982"/>
                  <a:gd name="T102" fmla="*/ 384 w 1055"/>
                  <a:gd name="T103" fmla="*/ 737 h 982"/>
                  <a:gd name="T104" fmla="*/ 366 w 1055"/>
                  <a:gd name="T105" fmla="*/ 767 h 982"/>
                  <a:gd name="T106" fmla="*/ 336 w 1055"/>
                  <a:gd name="T107" fmla="*/ 802 h 982"/>
                  <a:gd name="T108" fmla="*/ 312 w 1055"/>
                  <a:gd name="T109" fmla="*/ 832 h 982"/>
                  <a:gd name="T110" fmla="*/ 270 w 1055"/>
                  <a:gd name="T111" fmla="*/ 862 h 982"/>
                  <a:gd name="T112" fmla="*/ 114 w 1055"/>
                  <a:gd name="T113" fmla="*/ 982 h 982"/>
                  <a:gd name="T114" fmla="*/ 0 w 1055"/>
                  <a:gd name="T115" fmla="*/ 964 h 9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055" h="982">
                    <a:moveTo>
                      <a:pt x="0" y="964"/>
                    </a:moveTo>
                    <a:lnTo>
                      <a:pt x="18" y="916"/>
                    </a:lnTo>
                    <a:lnTo>
                      <a:pt x="36" y="892"/>
                    </a:lnTo>
                    <a:lnTo>
                      <a:pt x="54" y="856"/>
                    </a:lnTo>
                    <a:lnTo>
                      <a:pt x="78" y="832"/>
                    </a:lnTo>
                    <a:lnTo>
                      <a:pt x="114" y="802"/>
                    </a:lnTo>
                    <a:lnTo>
                      <a:pt x="144" y="779"/>
                    </a:lnTo>
                    <a:lnTo>
                      <a:pt x="216" y="725"/>
                    </a:lnTo>
                    <a:lnTo>
                      <a:pt x="240" y="701"/>
                    </a:lnTo>
                    <a:lnTo>
                      <a:pt x="366" y="545"/>
                    </a:lnTo>
                    <a:lnTo>
                      <a:pt x="438" y="437"/>
                    </a:lnTo>
                    <a:lnTo>
                      <a:pt x="455" y="407"/>
                    </a:lnTo>
                    <a:lnTo>
                      <a:pt x="473" y="371"/>
                    </a:lnTo>
                    <a:lnTo>
                      <a:pt x="497" y="342"/>
                    </a:lnTo>
                    <a:lnTo>
                      <a:pt x="557" y="282"/>
                    </a:lnTo>
                    <a:lnTo>
                      <a:pt x="587" y="264"/>
                    </a:lnTo>
                    <a:lnTo>
                      <a:pt x="623" y="246"/>
                    </a:lnTo>
                    <a:lnTo>
                      <a:pt x="659" y="234"/>
                    </a:lnTo>
                    <a:lnTo>
                      <a:pt x="743" y="192"/>
                    </a:lnTo>
                    <a:lnTo>
                      <a:pt x="791" y="120"/>
                    </a:lnTo>
                    <a:lnTo>
                      <a:pt x="815" y="90"/>
                    </a:lnTo>
                    <a:lnTo>
                      <a:pt x="833" y="66"/>
                    </a:lnTo>
                    <a:lnTo>
                      <a:pt x="881" y="18"/>
                    </a:lnTo>
                    <a:lnTo>
                      <a:pt x="905" y="6"/>
                    </a:lnTo>
                    <a:lnTo>
                      <a:pt x="929" y="0"/>
                    </a:lnTo>
                    <a:lnTo>
                      <a:pt x="965" y="0"/>
                    </a:lnTo>
                    <a:lnTo>
                      <a:pt x="1013" y="12"/>
                    </a:lnTo>
                    <a:lnTo>
                      <a:pt x="1031" y="18"/>
                    </a:lnTo>
                    <a:lnTo>
                      <a:pt x="1049" y="36"/>
                    </a:lnTo>
                    <a:lnTo>
                      <a:pt x="1055" y="48"/>
                    </a:lnTo>
                    <a:lnTo>
                      <a:pt x="1049" y="54"/>
                    </a:lnTo>
                    <a:lnTo>
                      <a:pt x="1025" y="48"/>
                    </a:lnTo>
                    <a:lnTo>
                      <a:pt x="1007" y="48"/>
                    </a:lnTo>
                    <a:lnTo>
                      <a:pt x="983" y="54"/>
                    </a:lnTo>
                    <a:lnTo>
                      <a:pt x="965" y="66"/>
                    </a:lnTo>
                    <a:lnTo>
                      <a:pt x="953" y="84"/>
                    </a:lnTo>
                    <a:lnTo>
                      <a:pt x="935" y="102"/>
                    </a:lnTo>
                    <a:lnTo>
                      <a:pt x="917" y="132"/>
                    </a:lnTo>
                    <a:lnTo>
                      <a:pt x="893" y="174"/>
                    </a:lnTo>
                    <a:lnTo>
                      <a:pt x="839" y="246"/>
                    </a:lnTo>
                    <a:lnTo>
                      <a:pt x="821" y="264"/>
                    </a:lnTo>
                    <a:lnTo>
                      <a:pt x="785" y="294"/>
                    </a:lnTo>
                    <a:lnTo>
                      <a:pt x="743" y="318"/>
                    </a:lnTo>
                    <a:lnTo>
                      <a:pt x="665" y="359"/>
                    </a:lnTo>
                    <a:lnTo>
                      <a:pt x="635" y="377"/>
                    </a:lnTo>
                    <a:lnTo>
                      <a:pt x="593" y="419"/>
                    </a:lnTo>
                    <a:lnTo>
                      <a:pt x="557" y="467"/>
                    </a:lnTo>
                    <a:lnTo>
                      <a:pt x="533" y="515"/>
                    </a:lnTo>
                    <a:lnTo>
                      <a:pt x="485" y="599"/>
                    </a:lnTo>
                    <a:lnTo>
                      <a:pt x="438" y="665"/>
                    </a:lnTo>
                    <a:lnTo>
                      <a:pt x="408" y="701"/>
                    </a:lnTo>
                    <a:lnTo>
                      <a:pt x="384" y="737"/>
                    </a:lnTo>
                    <a:lnTo>
                      <a:pt x="366" y="767"/>
                    </a:lnTo>
                    <a:lnTo>
                      <a:pt x="336" y="802"/>
                    </a:lnTo>
                    <a:lnTo>
                      <a:pt x="312" y="832"/>
                    </a:lnTo>
                    <a:lnTo>
                      <a:pt x="270" y="862"/>
                    </a:lnTo>
                    <a:lnTo>
                      <a:pt x="114" y="982"/>
                    </a:lnTo>
                    <a:lnTo>
                      <a:pt x="0" y="96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09" name="Freeform 181">
                <a:extLst>
                  <a:ext uri="{FF2B5EF4-FFF2-40B4-BE49-F238E27FC236}">
                    <a16:creationId xmlns:a16="http://schemas.microsoft.com/office/drawing/2014/main" id="{308C77BB-BB0C-48DA-BF57-7E52229FB6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1" y="2190"/>
                <a:ext cx="696" cy="688"/>
              </a:xfrm>
              <a:custGeom>
                <a:avLst/>
                <a:gdLst>
                  <a:gd name="T0" fmla="*/ 0 w 696"/>
                  <a:gd name="T1" fmla="*/ 640 h 688"/>
                  <a:gd name="T2" fmla="*/ 24 w 696"/>
                  <a:gd name="T3" fmla="*/ 593 h 688"/>
                  <a:gd name="T4" fmla="*/ 48 w 696"/>
                  <a:gd name="T5" fmla="*/ 551 h 688"/>
                  <a:gd name="T6" fmla="*/ 72 w 696"/>
                  <a:gd name="T7" fmla="*/ 521 h 688"/>
                  <a:gd name="T8" fmla="*/ 102 w 696"/>
                  <a:gd name="T9" fmla="*/ 491 h 688"/>
                  <a:gd name="T10" fmla="*/ 132 w 696"/>
                  <a:gd name="T11" fmla="*/ 467 h 688"/>
                  <a:gd name="T12" fmla="*/ 168 w 696"/>
                  <a:gd name="T13" fmla="*/ 443 h 688"/>
                  <a:gd name="T14" fmla="*/ 216 w 696"/>
                  <a:gd name="T15" fmla="*/ 413 h 688"/>
                  <a:gd name="T16" fmla="*/ 246 w 696"/>
                  <a:gd name="T17" fmla="*/ 401 h 688"/>
                  <a:gd name="T18" fmla="*/ 270 w 696"/>
                  <a:gd name="T19" fmla="*/ 383 h 688"/>
                  <a:gd name="T20" fmla="*/ 294 w 696"/>
                  <a:gd name="T21" fmla="*/ 371 h 688"/>
                  <a:gd name="T22" fmla="*/ 312 w 696"/>
                  <a:gd name="T23" fmla="*/ 359 h 688"/>
                  <a:gd name="T24" fmla="*/ 378 w 696"/>
                  <a:gd name="T25" fmla="*/ 293 h 688"/>
                  <a:gd name="T26" fmla="*/ 438 w 696"/>
                  <a:gd name="T27" fmla="*/ 191 h 688"/>
                  <a:gd name="T28" fmla="*/ 456 w 696"/>
                  <a:gd name="T29" fmla="*/ 168 h 688"/>
                  <a:gd name="T30" fmla="*/ 474 w 696"/>
                  <a:gd name="T31" fmla="*/ 138 h 688"/>
                  <a:gd name="T32" fmla="*/ 552 w 696"/>
                  <a:gd name="T33" fmla="*/ 60 h 688"/>
                  <a:gd name="T34" fmla="*/ 576 w 696"/>
                  <a:gd name="T35" fmla="*/ 42 h 688"/>
                  <a:gd name="T36" fmla="*/ 600 w 696"/>
                  <a:gd name="T37" fmla="*/ 18 h 688"/>
                  <a:gd name="T38" fmla="*/ 606 w 696"/>
                  <a:gd name="T39" fmla="*/ 6 h 688"/>
                  <a:gd name="T40" fmla="*/ 612 w 696"/>
                  <a:gd name="T41" fmla="*/ 0 h 688"/>
                  <a:gd name="T42" fmla="*/ 630 w 696"/>
                  <a:gd name="T43" fmla="*/ 6 h 688"/>
                  <a:gd name="T44" fmla="*/ 642 w 696"/>
                  <a:gd name="T45" fmla="*/ 12 h 688"/>
                  <a:gd name="T46" fmla="*/ 654 w 696"/>
                  <a:gd name="T47" fmla="*/ 24 h 688"/>
                  <a:gd name="T48" fmla="*/ 666 w 696"/>
                  <a:gd name="T49" fmla="*/ 42 h 688"/>
                  <a:gd name="T50" fmla="*/ 684 w 696"/>
                  <a:gd name="T51" fmla="*/ 60 h 688"/>
                  <a:gd name="T52" fmla="*/ 696 w 696"/>
                  <a:gd name="T53" fmla="*/ 78 h 688"/>
                  <a:gd name="T54" fmla="*/ 696 w 696"/>
                  <a:gd name="T55" fmla="*/ 90 h 688"/>
                  <a:gd name="T56" fmla="*/ 684 w 696"/>
                  <a:gd name="T57" fmla="*/ 114 h 688"/>
                  <a:gd name="T58" fmla="*/ 660 w 696"/>
                  <a:gd name="T59" fmla="*/ 138 h 688"/>
                  <a:gd name="T60" fmla="*/ 612 w 696"/>
                  <a:gd name="T61" fmla="*/ 174 h 688"/>
                  <a:gd name="T62" fmla="*/ 582 w 696"/>
                  <a:gd name="T63" fmla="*/ 197 h 688"/>
                  <a:gd name="T64" fmla="*/ 552 w 696"/>
                  <a:gd name="T65" fmla="*/ 215 h 688"/>
                  <a:gd name="T66" fmla="*/ 534 w 696"/>
                  <a:gd name="T67" fmla="*/ 239 h 688"/>
                  <a:gd name="T68" fmla="*/ 510 w 696"/>
                  <a:gd name="T69" fmla="*/ 275 h 688"/>
                  <a:gd name="T70" fmla="*/ 456 w 696"/>
                  <a:gd name="T71" fmla="*/ 353 h 688"/>
                  <a:gd name="T72" fmla="*/ 420 w 696"/>
                  <a:gd name="T73" fmla="*/ 395 h 688"/>
                  <a:gd name="T74" fmla="*/ 354 w 696"/>
                  <a:gd name="T75" fmla="*/ 461 h 688"/>
                  <a:gd name="T76" fmla="*/ 318 w 696"/>
                  <a:gd name="T77" fmla="*/ 485 h 688"/>
                  <a:gd name="T78" fmla="*/ 246 w 696"/>
                  <a:gd name="T79" fmla="*/ 521 h 688"/>
                  <a:gd name="T80" fmla="*/ 222 w 696"/>
                  <a:gd name="T81" fmla="*/ 539 h 688"/>
                  <a:gd name="T82" fmla="*/ 162 w 696"/>
                  <a:gd name="T83" fmla="*/ 599 h 688"/>
                  <a:gd name="T84" fmla="*/ 132 w 696"/>
                  <a:gd name="T85" fmla="*/ 640 h 688"/>
                  <a:gd name="T86" fmla="*/ 102 w 696"/>
                  <a:gd name="T87" fmla="*/ 688 h 688"/>
                  <a:gd name="T88" fmla="*/ 72 w 696"/>
                  <a:gd name="T89" fmla="*/ 664 h 688"/>
                  <a:gd name="T90" fmla="*/ 36 w 696"/>
                  <a:gd name="T91" fmla="*/ 652 h 688"/>
                  <a:gd name="T92" fmla="*/ 0 w 696"/>
                  <a:gd name="T93" fmla="*/ 640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696" h="688">
                    <a:moveTo>
                      <a:pt x="0" y="640"/>
                    </a:moveTo>
                    <a:lnTo>
                      <a:pt x="24" y="593"/>
                    </a:lnTo>
                    <a:lnTo>
                      <a:pt x="48" y="551"/>
                    </a:lnTo>
                    <a:lnTo>
                      <a:pt x="72" y="521"/>
                    </a:lnTo>
                    <a:lnTo>
                      <a:pt x="102" y="491"/>
                    </a:lnTo>
                    <a:lnTo>
                      <a:pt x="132" y="467"/>
                    </a:lnTo>
                    <a:lnTo>
                      <a:pt x="168" y="443"/>
                    </a:lnTo>
                    <a:lnTo>
                      <a:pt x="216" y="413"/>
                    </a:lnTo>
                    <a:lnTo>
                      <a:pt x="246" y="401"/>
                    </a:lnTo>
                    <a:lnTo>
                      <a:pt x="270" y="383"/>
                    </a:lnTo>
                    <a:lnTo>
                      <a:pt x="294" y="371"/>
                    </a:lnTo>
                    <a:lnTo>
                      <a:pt x="312" y="359"/>
                    </a:lnTo>
                    <a:lnTo>
                      <a:pt x="378" y="293"/>
                    </a:lnTo>
                    <a:lnTo>
                      <a:pt x="438" y="191"/>
                    </a:lnTo>
                    <a:lnTo>
                      <a:pt x="456" y="168"/>
                    </a:lnTo>
                    <a:lnTo>
                      <a:pt x="474" y="138"/>
                    </a:lnTo>
                    <a:lnTo>
                      <a:pt x="552" y="60"/>
                    </a:lnTo>
                    <a:lnTo>
                      <a:pt x="576" y="42"/>
                    </a:lnTo>
                    <a:lnTo>
                      <a:pt x="600" y="18"/>
                    </a:lnTo>
                    <a:lnTo>
                      <a:pt x="606" y="6"/>
                    </a:lnTo>
                    <a:lnTo>
                      <a:pt x="612" y="0"/>
                    </a:lnTo>
                    <a:lnTo>
                      <a:pt x="630" y="6"/>
                    </a:lnTo>
                    <a:lnTo>
                      <a:pt x="642" y="12"/>
                    </a:lnTo>
                    <a:lnTo>
                      <a:pt x="654" y="24"/>
                    </a:lnTo>
                    <a:lnTo>
                      <a:pt x="666" y="42"/>
                    </a:lnTo>
                    <a:lnTo>
                      <a:pt x="684" y="60"/>
                    </a:lnTo>
                    <a:lnTo>
                      <a:pt x="696" y="78"/>
                    </a:lnTo>
                    <a:lnTo>
                      <a:pt x="696" y="90"/>
                    </a:lnTo>
                    <a:lnTo>
                      <a:pt x="684" y="114"/>
                    </a:lnTo>
                    <a:lnTo>
                      <a:pt x="660" y="138"/>
                    </a:lnTo>
                    <a:lnTo>
                      <a:pt x="612" y="174"/>
                    </a:lnTo>
                    <a:lnTo>
                      <a:pt x="582" y="197"/>
                    </a:lnTo>
                    <a:lnTo>
                      <a:pt x="552" y="215"/>
                    </a:lnTo>
                    <a:lnTo>
                      <a:pt x="534" y="239"/>
                    </a:lnTo>
                    <a:lnTo>
                      <a:pt x="510" y="275"/>
                    </a:lnTo>
                    <a:lnTo>
                      <a:pt x="456" y="353"/>
                    </a:lnTo>
                    <a:lnTo>
                      <a:pt x="420" y="395"/>
                    </a:lnTo>
                    <a:lnTo>
                      <a:pt x="354" y="461"/>
                    </a:lnTo>
                    <a:lnTo>
                      <a:pt x="318" y="485"/>
                    </a:lnTo>
                    <a:lnTo>
                      <a:pt x="246" y="521"/>
                    </a:lnTo>
                    <a:lnTo>
                      <a:pt x="222" y="539"/>
                    </a:lnTo>
                    <a:lnTo>
                      <a:pt x="162" y="599"/>
                    </a:lnTo>
                    <a:lnTo>
                      <a:pt x="132" y="640"/>
                    </a:lnTo>
                    <a:lnTo>
                      <a:pt x="102" y="688"/>
                    </a:lnTo>
                    <a:lnTo>
                      <a:pt x="72" y="664"/>
                    </a:lnTo>
                    <a:lnTo>
                      <a:pt x="36" y="652"/>
                    </a:lnTo>
                    <a:lnTo>
                      <a:pt x="0" y="640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10" name="Freeform 182">
                <a:extLst>
                  <a:ext uri="{FF2B5EF4-FFF2-40B4-BE49-F238E27FC236}">
                    <a16:creationId xmlns:a16="http://schemas.microsoft.com/office/drawing/2014/main" id="{230352DF-1811-4220-A47F-81A9C57E90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9" y="2286"/>
                <a:ext cx="539" cy="185"/>
              </a:xfrm>
              <a:custGeom>
                <a:avLst/>
                <a:gdLst>
                  <a:gd name="T0" fmla="*/ 0 w 539"/>
                  <a:gd name="T1" fmla="*/ 143 h 185"/>
                  <a:gd name="T2" fmla="*/ 18 w 539"/>
                  <a:gd name="T3" fmla="*/ 149 h 185"/>
                  <a:gd name="T4" fmla="*/ 48 w 539"/>
                  <a:gd name="T5" fmla="*/ 149 h 185"/>
                  <a:gd name="T6" fmla="*/ 77 w 539"/>
                  <a:gd name="T7" fmla="*/ 143 h 185"/>
                  <a:gd name="T8" fmla="*/ 137 w 539"/>
                  <a:gd name="T9" fmla="*/ 125 h 185"/>
                  <a:gd name="T10" fmla="*/ 185 w 539"/>
                  <a:gd name="T11" fmla="*/ 113 h 185"/>
                  <a:gd name="T12" fmla="*/ 215 w 539"/>
                  <a:gd name="T13" fmla="*/ 107 h 185"/>
                  <a:gd name="T14" fmla="*/ 269 w 539"/>
                  <a:gd name="T15" fmla="*/ 107 h 185"/>
                  <a:gd name="T16" fmla="*/ 299 w 539"/>
                  <a:gd name="T17" fmla="*/ 113 h 185"/>
                  <a:gd name="T18" fmla="*/ 335 w 539"/>
                  <a:gd name="T19" fmla="*/ 125 h 185"/>
                  <a:gd name="T20" fmla="*/ 395 w 539"/>
                  <a:gd name="T21" fmla="*/ 149 h 185"/>
                  <a:gd name="T22" fmla="*/ 425 w 539"/>
                  <a:gd name="T23" fmla="*/ 167 h 185"/>
                  <a:gd name="T24" fmla="*/ 449 w 539"/>
                  <a:gd name="T25" fmla="*/ 173 h 185"/>
                  <a:gd name="T26" fmla="*/ 479 w 539"/>
                  <a:gd name="T27" fmla="*/ 185 h 185"/>
                  <a:gd name="T28" fmla="*/ 497 w 539"/>
                  <a:gd name="T29" fmla="*/ 155 h 185"/>
                  <a:gd name="T30" fmla="*/ 509 w 539"/>
                  <a:gd name="T31" fmla="*/ 131 h 185"/>
                  <a:gd name="T32" fmla="*/ 521 w 539"/>
                  <a:gd name="T33" fmla="*/ 113 h 185"/>
                  <a:gd name="T34" fmla="*/ 539 w 539"/>
                  <a:gd name="T35" fmla="*/ 95 h 185"/>
                  <a:gd name="T36" fmla="*/ 497 w 539"/>
                  <a:gd name="T37" fmla="*/ 78 h 185"/>
                  <a:gd name="T38" fmla="*/ 461 w 539"/>
                  <a:gd name="T39" fmla="*/ 66 h 185"/>
                  <a:gd name="T40" fmla="*/ 395 w 539"/>
                  <a:gd name="T41" fmla="*/ 30 h 185"/>
                  <a:gd name="T42" fmla="*/ 359 w 539"/>
                  <a:gd name="T43" fmla="*/ 12 h 185"/>
                  <a:gd name="T44" fmla="*/ 335 w 539"/>
                  <a:gd name="T45" fmla="*/ 6 h 185"/>
                  <a:gd name="T46" fmla="*/ 305 w 539"/>
                  <a:gd name="T47" fmla="*/ 0 h 185"/>
                  <a:gd name="T48" fmla="*/ 269 w 539"/>
                  <a:gd name="T49" fmla="*/ 0 h 185"/>
                  <a:gd name="T50" fmla="*/ 209 w 539"/>
                  <a:gd name="T51" fmla="*/ 12 h 185"/>
                  <a:gd name="T52" fmla="*/ 149 w 539"/>
                  <a:gd name="T53" fmla="*/ 30 h 185"/>
                  <a:gd name="T54" fmla="*/ 101 w 539"/>
                  <a:gd name="T55" fmla="*/ 42 h 185"/>
                  <a:gd name="T56" fmla="*/ 71 w 539"/>
                  <a:gd name="T57" fmla="*/ 48 h 185"/>
                  <a:gd name="T58" fmla="*/ 36 w 539"/>
                  <a:gd name="T59" fmla="*/ 48 h 185"/>
                  <a:gd name="T60" fmla="*/ 18 w 539"/>
                  <a:gd name="T61" fmla="*/ 72 h 185"/>
                  <a:gd name="T62" fmla="*/ 12 w 539"/>
                  <a:gd name="T63" fmla="*/ 101 h 185"/>
                  <a:gd name="T64" fmla="*/ 6 w 539"/>
                  <a:gd name="T65" fmla="*/ 125 h 185"/>
                  <a:gd name="T66" fmla="*/ 0 w 539"/>
                  <a:gd name="T67" fmla="*/ 143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39" h="185">
                    <a:moveTo>
                      <a:pt x="0" y="143"/>
                    </a:moveTo>
                    <a:lnTo>
                      <a:pt x="18" y="149"/>
                    </a:lnTo>
                    <a:lnTo>
                      <a:pt x="48" y="149"/>
                    </a:lnTo>
                    <a:lnTo>
                      <a:pt x="77" y="143"/>
                    </a:lnTo>
                    <a:lnTo>
                      <a:pt x="137" y="125"/>
                    </a:lnTo>
                    <a:lnTo>
                      <a:pt x="185" y="113"/>
                    </a:lnTo>
                    <a:lnTo>
                      <a:pt x="215" y="107"/>
                    </a:lnTo>
                    <a:lnTo>
                      <a:pt x="269" y="107"/>
                    </a:lnTo>
                    <a:lnTo>
                      <a:pt x="299" y="113"/>
                    </a:lnTo>
                    <a:lnTo>
                      <a:pt x="335" y="125"/>
                    </a:lnTo>
                    <a:lnTo>
                      <a:pt x="395" y="149"/>
                    </a:lnTo>
                    <a:lnTo>
                      <a:pt x="425" y="167"/>
                    </a:lnTo>
                    <a:lnTo>
                      <a:pt x="449" y="173"/>
                    </a:lnTo>
                    <a:lnTo>
                      <a:pt x="479" y="185"/>
                    </a:lnTo>
                    <a:lnTo>
                      <a:pt x="497" y="155"/>
                    </a:lnTo>
                    <a:lnTo>
                      <a:pt x="509" y="131"/>
                    </a:lnTo>
                    <a:lnTo>
                      <a:pt x="521" y="113"/>
                    </a:lnTo>
                    <a:lnTo>
                      <a:pt x="539" y="95"/>
                    </a:lnTo>
                    <a:lnTo>
                      <a:pt x="497" y="78"/>
                    </a:lnTo>
                    <a:lnTo>
                      <a:pt x="461" y="66"/>
                    </a:lnTo>
                    <a:lnTo>
                      <a:pt x="395" y="30"/>
                    </a:lnTo>
                    <a:lnTo>
                      <a:pt x="359" y="12"/>
                    </a:lnTo>
                    <a:lnTo>
                      <a:pt x="335" y="6"/>
                    </a:lnTo>
                    <a:lnTo>
                      <a:pt x="305" y="0"/>
                    </a:lnTo>
                    <a:lnTo>
                      <a:pt x="269" y="0"/>
                    </a:lnTo>
                    <a:lnTo>
                      <a:pt x="209" y="12"/>
                    </a:lnTo>
                    <a:lnTo>
                      <a:pt x="149" y="30"/>
                    </a:lnTo>
                    <a:lnTo>
                      <a:pt x="101" y="42"/>
                    </a:lnTo>
                    <a:lnTo>
                      <a:pt x="71" y="48"/>
                    </a:lnTo>
                    <a:lnTo>
                      <a:pt x="36" y="48"/>
                    </a:lnTo>
                    <a:lnTo>
                      <a:pt x="18" y="72"/>
                    </a:lnTo>
                    <a:lnTo>
                      <a:pt x="12" y="101"/>
                    </a:lnTo>
                    <a:lnTo>
                      <a:pt x="6" y="125"/>
                    </a:lnTo>
                    <a:lnTo>
                      <a:pt x="0" y="143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11" name="Freeform 183">
                <a:extLst>
                  <a:ext uri="{FF2B5EF4-FFF2-40B4-BE49-F238E27FC236}">
                    <a16:creationId xmlns:a16="http://schemas.microsoft.com/office/drawing/2014/main" id="{2E387EE0-7C0F-4625-AE52-6DD0105A25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4" y="2423"/>
                <a:ext cx="581" cy="306"/>
              </a:xfrm>
              <a:custGeom>
                <a:avLst/>
                <a:gdLst>
                  <a:gd name="T0" fmla="*/ 0 w 581"/>
                  <a:gd name="T1" fmla="*/ 96 h 306"/>
                  <a:gd name="T2" fmla="*/ 36 w 581"/>
                  <a:gd name="T3" fmla="*/ 108 h 306"/>
                  <a:gd name="T4" fmla="*/ 72 w 581"/>
                  <a:gd name="T5" fmla="*/ 114 h 306"/>
                  <a:gd name="T6" fmla="*/ 198 w 581"/>
                  <a:gd name="T7" fmla="*/ 132 h 306"/>
                  <a:gd name="T8" fmla="*/ 234 w 581"/>
                  <a:gd name="T9" fmla="*/ 144 h 306"/>
                  <a:gd name="T10" fmla="*/ 258 w 581"/>
                  <a:gd name="T11" fmla="*/ 156 h 306"/>
                  <a:gd name="T12" fmla="*/ 276 w 581"/>
                  <a:gd name="T13" fmla="*/ 162 h 306"/>
                  <a:gd name="T14" fmla="*/ 348 w 581"/>
                  <a:gd name="T15" fmla="*/ 198 h 306"/>
                  <a:gd name="T16" fmla="*/ 395 w 581"/>
                  <a:gd name="T17" fmla="*/ 228 h 306"/>
                  <a:gd name="T18" fmla="*/ 497 w 581"/>
                  <a:gd name="T19" fmla="*/ 306 h 306"/>
                  <a:gd name="T20" fmla="*/ 515 w 581"/>
                  <a:gd name="T21" fmla="*/ 282 h 306"/>
                  <a:gd name="T22" fmla="*/ 545 w 581"/>
                  <a:gd name="T23" fmla="*/ 258 h 306"/>
                  <a:gd name="T24" fmla="*/ 563 w 581"/>
                  <a:gd name="T25" fmla="*/ 240 h 306"/>
                  <a:gd name="T26" fmla="*/ 581 w 581"/>
                  <a:gd name="T27" fmla="*/ 228 h 306"/>
                  <a:gd name="T28" fmla="*/ 527 w 581"/>
                  <a:gd name="T29" fmla="*/ 186 h 306"/>
                  <a:gd name="T30" fmla="*/ 509 w 581"/>
                  <a:gd name="T31" fmla="*/ 168 h 306"/>
                  <a:gd name="T32" fmla="*/ 485 w 581"/>
                  <a:gd name="T33" fmla="*/ 150 h 306"/>
                  <a:gd name="T34" fmla="*/ 473 w 581"/>
                  <a:gd name="T35" fmla="*/ 132 h 306"/>
                  <a:gd name="T36" fmla="*/ 437 w 581"/>
                  <a:gd name="T37" fmla="*/ 96 h 306"/>
                  <a:gd name="T38" fmla="*/ 401 w 581"/>
                  <a:gd name="T39" fmla="*/ 72 h 306"/>
                  <a:gd name="T40" fmla="*/ 365 w 581"/>
                  <a:gd name="T41" fmla="*/ 54 h 306"/>
                  <a:gd name="T42" fmla="*/ 336 w 581"/>
                  <a:gd name="T43" fmla="*/ 42 h 306"/>
                  <a:gd name="T44" fmla="*/ 252 w 581"/>
                  <a:gd name="T45" fmla="*/ 18 h 306"/>
                  <a:gd name="T46" fmla="*/ 216 w 581"/>
                  <a:gd name="T47" fmla="*/ 12 h 306"/>
                  <a:gd name="T48" fmla="*/ 180 w 581"/>
                  <a:gd name="T49" fmla="*/ 12 h 306"/>
                  <a:gd name="T50" fmla="*/ 132 w 581"/>
                  <a:gd name="T51" fmla="*/ 6 h 306"/>
                  <a:gd name="T52" fmla="*/ 66 w 581"/>
                  <a:gd name="T53" fmla="*/ 0 h 306"/>
                  <a:gd name="T54" fmla="*/ 30 w 581"/>
                  <a:gd name="T55" fmla="*/ 48 h 306"/>
                  <a:gd name="T56" fmla="*/ 18 w 581"/>
                  <a:gd name="T57" fmla="*/ 66 h 306"/>
                  <a:gd name="T58" fmla="*/ 0 w 581"/>
                  <a:gd name="T59" fmla="*/ 96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581" h="306">
                    <a:moveTo>
                      <a:pt x="0" y="96"/>
                    </a:moveTo>
                    <a:lnTo>
                      <a:pt x="36" y="108"/>
                    </a:lnTo>
                    <a:lnTo>
                      <a:pt x="72" y="114"/>
                    </a:lnTo>
                    <a:lnTo>
                      <a:pt x="198" y="132"/>
                    </a:lnTo>
                    <a:lnTo>
                      <a:pt x="234" y="144"/>
                    </a:lnTo>
                    <a:lnTo>
                      <a:pt x="258" y="156"/>
                    </a:lnTo>
                    <a:lnTo>
                      <a:pt x="276" y="162"/>
                    </a:lnTo>
                    <a:lnTo>
                      <a:pt x="348" y="198"/>
                    </a:lnTo>
                    <a:lnTo>
                      <a:pt x="395" y="228"/>
                    </a:lnTo>
                    <a:lnTo>
                      <a:pt x="497" y="306"/>
                    </a:lnTo>
                    <a:lnTo>
                      <a:pt x="515" y="282"/>
                    </a:lnTo>
                    <a:lnTo>
                      <a:pt x="545" y="258"/>
                    </a:lnTo>
                    <a:lnTo>
                      <a:pt x="563" y="240"/>
                    </a:lnTo>
                    <a:lnTo>
                      <a:pt x="581" y="228"/>
                    </a:lnTo>
                    <a:lnTo>
                      <a:pt x="527" y="186"/>
                    </a:lnTo>
                    <a:lnTo>
                      <a:pt x="509" y="168"/>
                    </a:lnTo>
                    <a:lnTo>
                      <a:pt x="485" y="150"/>
                    </a:lnTo>
                    <a:lnTo>
                      <a:pt x="473" y="132"/>
                    </a:lnTo>
                    <a:lnTo>
                      <a:pt x="437" y="96"/>
                    </a:lnTo>
                    <a:lnTo>
                      <a:pt x="401" y="72"/>
                    </a:lnTo>
                    <a:lnTo>
                      <a:pt x="365" y="54"/>
                    </a:lnTo>
                    <a:lnTo>
                      <a:pt x="336" y="42"/>
                    </a:lnTo>
                    <a:lnTo>
                      <a:pt x="252" y="18"/>
                    </a:lnTo>
                    <a:lnTo>
                      <a:pt x="216" y="12"/>
                    </a:lnTo>
                    <a:lnTo>
                      <a:pt x="180" y="12"/>
                    </a:lnTo>
                    <a:lnTo>
                      <a:pt x="132" y="6"/>
                    </a:lnTo>
                    <a:lnTo>
                      <a:pt x="66" y="0"/>
                    </a:lnTo>
                    <a:lnTo>
                      <a:pt x="30" y="48"/>
                    </a:lnTo>
                    <a:lnTo>
                      <a:pt x="18" y="6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12" name="Freeform 184">
                <a:extLst>
                  <a:ext uri="{FF2B5EF4-FFF2-40B4-BE49-F238E27FC236}">
                    <a16:creationId xmlns:a16="http://schemas.microsoft.com/office/drawing/2014/main" id="{C87B8126-7EA8-427A-8199-5ED76089D8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2" y="2154"/>
                <a:ext cx="617" cy="221"/>
              </a:xfrm>
              <a:custGeom>
                <a:avLst/>
                <a:gdLst>
                  <a:gd name="T0" fmla="*/ 0 w 617"/>
                  <a:gd name="T1" fmla="*/ 96 h 221"/>
                  <a:gd name="T2" fmla="*/ 108 w 617"/>
                  <a:gd name="T3" fmla="*/ 96 h 221"/>
                  <a:gd name="T4" fmla="*/ 144 w 617"/>
                  <a:gd name="T5" fmla="*/ 90 h 221"/>
                  <a:gd name="T6" fmla="*/ 204 w 617"/>
                  <a:gd name="T7" fmla="*/ 90 h 221"/>
                  <a:gd name="T8" fmla="*/ 252 w 617"/>
                  <a:gd name="T9" fmla="*/ 96 h 221"/>
                  <a:gd name="T10" fmla="*/ 294 w 617"/>
                  <a:gd name="T11" fmla="*/ 96 h 221"/>
                  <a:gd name="T12" fmla="*/ 342 w 617"/>
                  <a:gd name="T13" fmla="*/ 108 h 221"/>
                  <a:gd name="T14" fmla="*/ 384 w 617"/>
                  <a:gd name="T15" fmla="*/ 126 h 221"/>
                  <a:gd name="T16" fmla="*/ 420 w 617"/>
                  <a:gd name="T17" fmla="*/ 144 h 221"/>
                  <a:gd name="T18" fmla="*/ 474 w 617"/>
                  <a:gd name="T19" fmla="*/ 174 h 221"/>
                  <a:gd name="T20" fmla="*/ 533 w 617"/>
                  <a:gd name="T21" fmla="*/ 221 h 221"/>
                  <a:gd name="T22" fmla="*/ 551 w 617"/>
                  <a:gd name="T23" fmla="*/ 192 h 221"/>
                  <a:gd name="T24" fmla="*/ 569 w 617"/>
                  <a:gd name="T25" fmla="*/ 174 h 221"/>
                  <a:gd name="T26" fmla="*/ 617 w 617"/>
                  <a:gd name="T27" fmla="*/ 138 h 221"/>
                  <a:gd name="T28" fmla="*/ 587 w 617"/>
                  <a:gd name="T29" fmla="*/ 114 h 221"/>
                  <a:gd name="T30" fmla="*/ 515 w 617"/>
                  <a:gd name="T31" fmla="*/ 66 h 221"/>
                  <a:gd name="T32" fmla="*/ 474 w 617"/>
                  <a:gd name="T33" fmla="*/ 48 h 221"/>
                  <a:gd name="T34" fmla="*/ 438 w 617"/>
                  <a:gd name="T35" fmla="*/ 30 h 221"/>
                  <a:gd name="T36" fmla="*/ 408 w 617"/>
                  <a:gd name="T37" fmla="*/ 24 h 221"/>
                  <a:gd name="T38" fmla="*/ 366 w 617"/>
                  <a:gd name="T39" fmla="*/ 12 h 221"/>
                  <a:gd name="T40" fmla="*/ 330 w 617"/>
                  <a:gd name="T41" fmla="*/ 6 h 221"/>
                  <a:gd name="T42" fmla="*/ 300 w 617"/>
                  <a:gd name="T43" fmla="*/ 0 h 221"/>
                  <a:gd name="T44" fmla="*/ 198 w 617"/>
                  <a:gd name="T45" fmla="*/ 0 h 221"/>
                  <a:gd name="T46" fmla="*/ 138 w 617"/>
                  <a:gd name="T47" fmla="*/ 6 h 221"/>
                  <a:gd name="T48" fmla="*/ 48 w 617"/>
                  <a:gd name="T49" fmla="*/ 24 h 221"/>
                  <a:gd name="T50" fmla="*/ 30 w 617"/>
                  <a:gd name="T51" fmla="*/ 54 h 221"/>
                  <a:gd name="T52" fmla="*/ 12 w 617"/>
                  <a:gd name="T53" fmla="*/ 78 h 221"/>
                  <a:gd name="T54" fmla="*/ 0 w 617"/>
                  <a:gd name="T55" fmla="*/ 96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617" h="221">
                    <a:moveTo>
                      <a:pt x="0" y="96"/>
                    </a:moveTo>
                    <a:lnTo>
                      <a:pt x="108" y="96"/>
                    </a:lnTo>
                    <a:lnTo>
                      <a:pt x="144" y="90"/>
                    </a:lnTo>
                    <a:lnTo>
                      <a:pt x="204" y="90"/>
                    </a:lnTo>
                    <a:lnTo>
                      <a:pt x="252" y="96"/>
                    </a:lnTo>
                    <a:lnTo>
                      <a:pt x="294" y="96"/>
                    </a:lnTo>
                    <a:lnTo>
                      <a:pt x="342" y="108"/>
                    </a:lnTo>
                    <a:lnTo>
                      <a:pt x="384" y="126"/>
                    </a:lnTo>
                    <a:lnTo>
                      <a:pt x="420" y="144"/>
                    </a:lnTo>
                    <a:lnTo>
                      <a:pt x="474" y="174"/>
                    </a:lnTo>
                    <a:lnTo>
                      <a:pt x="533" y="221"/>
                    </a:lnTo>
                    <a:lnTo>
                      <a:pt x="551" y="192"/>
                    </a:lnTo>
                    <a:lnTo>
                      <a:pt x="569" y="174"/>
                    </a:lnTo>
                    <a:lnTo>
                      <a:pt x="617" y="138"/>
                    </a:lnTo>
                    <a:lnTo>
                      <a:pt x="587" y="114"/>
                    </a:lnTo>
                    <a:lnTo>
                      <a:pt x="515" y="66"/>
                    </a:lnTo>
                    <a:lnTo>
                      <a:pt x="474" y="48"/>
                    </a:lnTo>
                    <a:lnTo>
                      <a:pt x="438" y="30"/>
                    </a:lnTo>
                    <a:lnTo>
                      <a:pt x="408" y="24"/>
                    </a:lnTo>
                    <a:lnTo>
                      <a:pt x="366" y="12"/>
                    </a:lnTo>
                    <a:lnTo>
                      <a:pt x="330" y="6"/>
                    </a:lnTo>
                    <a:lnTo>
                      <a:pt x="300" y="0"/>
                    </a:lnTo>
                    <a:lnTo>
                      <a:pt x="198" y="0"/>
                    </a:lnTo>
                    <a:lnTo>
                      <a:pt x="138" y="6"/>
                    </a:lnTo>
                    <a:lnTo>
                      <a:pt x="48" y="24"/>
                    </a:lnTo>
                    <a:lnTo>
                      <a:pt x="30" y="54"/>
                    </a:lnTo>
                    <a:lnTo>
                      <a:pt x="12" y="78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13" name="Freeform 185">
                <a:extLst>
                  <a:ext uri="{FF2B5EF4-FFF2-40B4-BE49-F238E27FC236}">
                    <a16:creationId xmlns:a16="http://schemas.microsoft.com/office/drawing/2014/main" id="{A7B15C47-395E-4EC6-B8EF-B8CCE8562F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44" y="1968"/>
                <a:ext cx="599" cy="138"/>
              </a:xfrm>
              <a:custGeom>
                <a:avLst/>
                <a:gdLst>
                  <a:gd name="T0" fmla="*/ 0 w 599"/>
                  <a:gd name="T1" fmla="*/ 84 h 138"/>
                  <a:gd name="T2" fmla="*/ 36 w 599"/>
                  <a:gd name="T3" fmla="*/ 90 h 138"/>
                  <a:gd name="T4" fmla="*/ 120 w 599"/>
                  <a:gd name="T5" fmla="*/ 90 h 138"/>
                  <a:gd name="T6" fmla="*/ 174 w 599"/>
                  <a:gd name="T7" fmla="*/ 78 h 138"/>
                  <a:gd name="T8" fmla="*/ 222 w 599"/>
                  <a:gd name="T9" fmla="*/ 72 h 138"/>
                  <a:gd name="T10" fmla="*/ 312 w 599"/>
                  <a:gd name="T11" fmla="*/ 72 h 138"/>
                  <a:gd name="T12" fmla="*/ 360 w 599"/>
                  <a:gd name="T13" fmla="*/ 78 h 138"/>
                  <a:gd name="T14" fmla="*/ 402 w 599"/>
                  <a:gd name="T15" fmla="*/ 90 h 138"/>
                  <a:gd name="T16" fmla="*/ 534 w 599"/>
                  <a:gd name="T17" fmla="*/ 138 h 138"/>
                  <a:gd name="T18" fmla="*/ 552 w 599"/>
                  <a:gd name="T19" fmla="*/ 114 h 138"/>
                  <a:gd name="T20" fmla="*/ 581 w 599"/>
                  <a:gd name="T21" fmla="*/ 84 h 138"/>
                  <a:gd name="T22" fmla="*/ 599 w 599"/>
                  <a:gd name="T23" fmla="*/ 72 h 138"/>
                  <a:gd name="T24" fmla="*/ 516 w 599"/>
                  <a:gd name="T25" fmla="*/ 36 h 138"/>
                  <a:gd name="T26" fmla="*/ 474 w 599"/>
                  <a:gd name="T27" fmla="*/ 30 h 138"/>
                  <a:gd name="T28" fmla="*/ 408 w 599"/>
                  <a:gd name="T29" fmla="*/ 12 h 138"/>
                  <a:gd name="T30" fmla="*/ 336 w 599"/>
                  <a:gd name="T31" fmla="*/ 0 h 138"/>
                  <a:gd name="T32" fmla="*/ 210 w 599"/>
                  <a:gd name="T33" fmla="*/ 0 h 138"/>
                  <a:gd name="T34" fmla="*/ 174 w 599"/>
                  <a:gd name="T35" fmla="*/ 6 h 138"/>
                  <a:gd name="T36" fmla="*/ 108 w 599"/>
                  <a:gd name="T37" fmla="*/ 24 h 138"/>
                  <a:gd name="T38" fmla="*/ 84 w 599"/>
                  <a:gd name="T39" fmla="*/ 24 h 138"/>
                  <a:gd name="T40" fmla="*/ 54 w 599"/>
                  <a:gd name="T41" fmla="*/ 30 h 138"/>
                  <a:gd name="T42" fmla="*/ 36 w 599"/>
                  <a:gd name="T43" fmla="*/ 42 h 138"/>
                  <a:gd name="T44" fmla="*/ 12 w 599"/>
                  <a:gd name="T45" fmla="*/ 66 h 138"/>
                  <a:gd name="T46" fmla="*/ 0 w 599"/>
                  <a:gd name="T47" fmla="*/ 8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599" h="138">
                    <a:moveTo>
                      <a:pt x="0" y="84"/>
                    </a:moveTo>
                    <a:lnTo>
                      <a:pt x="36" y="90"/>
                    </a:lnTo>
                    <a:lnTo>
                      <a:pt x="120" y="90"/>
                    </a:lnTo>
                    <a:lnTo>
                      <a:pt x="174" y="78"/>
                    </a:lnTo>
                    <a:lnTo>
                      <a:pt x="222" y="72"/>
                    </a:lnTo>
                    <a:lnTo>
                      <a:pt x="312" y="72"/>
                    </a:lnTo>
                    <a:lnTo>
                      <a:pt x="360" y="78"/>
                    </a:lnTo>
                    <a:lnTo>
                      <a:pt x="402" y="90"/>
                    </a:lnTo>
                    <a:lnTo>
                      <a:pt x="534" y="138"/>
                    </a:lnTo>
                    <a:lnTo>
                      <a:pt x="552" y="114"/>
                    </a:lnTo>
                    <a:lnTo>
                      <a:pt x="581" y="84"/>
                    </a:lnTo>
                    <a:lnTo>
                      <a:pt x="599" y="72"/>
                    </a:lnTo>
                    <a:lnTo>
                      <a:pt x="516" y="36"/>
                    </a:lnTo>
                    <a:lnTo>
                      <a:pt x="474" y="30"/>
                    </a:lnTo>
                    <a:lnTo>
                      <a:pt x="408" y="12"/>
                    </a:lnTo>
                    <a:lnTo>
                      <a:pt x="336" y="0"/>
                    </a:lnTo>
                    <a:lnTo>
                      <a:pt x="210" y="0"/>
                    </a:lnTo>
                    <a:lnTo>
                      <a:pt x="174" y="6"/>
                    </a:lnTo>
                    <a:lnTo>
                      <a:pt x="108" y="24"/>
                    </a:lnTo>
                    <a:lnTo>
                      <a:pt x="84" y="24"/>
                    </a:lnTo>
                    <a:lnTo>
                      <a:pt x="54" y="30"/>
                    </a:lnTo>
                    <a:lnTo>
                      <a:pt x="36" y="42"/>
                    </a:lnTo>
                    <a:lnTo>
                      <a:pt x="12" y="66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14" name="Freeform 186">
                <a:extLst>
                  <a:ext uri="{FF2B5EF4-FFF2-40B4-BE49-F238E27FC236}">
                    <a16:creationId xmlns:a16="http://schemas.microsoft.com/office/drawing/2014/main" id="{98FC9254-3001-4BBC-88E9-D90CAD1415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7" y="2088"/>
                <a:ext cx="486" cy="282"/>
              </a:xfrm>
              <a:custGeom>
                <a:avLst/>
                <a:gdLst>
                  <a:gd name="T0" fmla="*/ 0 w 486"/>
                  <a:gd name="T1" fmla="*/ 54 h 282"/>
                  <a:gd name="T2" fmla="*/ 24 w 486"/>
                  <a:gd name="T3" fmla="*/ 66 h 282"/>
                  <a:gd name="T4" fmla="*/ 54 w 486"/>
                  <a:gd name="T5" fmla="*/ 78 h 282"/>
                  <a:gd name="T6" fmla="*/ 96 w 486"/>
                  <a:gd name="T7" fmla="*/ 90 h 282"/>
                  <a:gd name="T8" fmla="*/ 132 w 486"/>
                  <a:gd name="T9" fmla="*/ 96 h 282"/>
                  <a:gd name="T10" fmla="*/ 192 w 486"/>
                  <a:gd name="T11" fmla="*/ 120 h 282"/>
                  <a:gd name="T12" fmla="*/ 222 w 486"/>
                  <a:gd name="T13" fmla="*/ 138 h 282"/>
                  <a:gd name="T14" fmla="*/ 294 w 486"/>
                  <a:gd name="T15" fmla="*/ 186 h 282"/>
                  <a:gd name="T16" fmla="*/ 324 w 486"/>
                  <a:gd name="T17" fmla="*/ 210 h 282"/>
                  <a:gd name="T18" fmla="*/ 360 w 486"/>
                  <a:gd name="T19" fmla="*/ 234 h 282"/>
                  <a:gd name="T20" fmla="*/ 384 w 486"/>
                  <a:gd name="T21" fmla="*/ 252 h 282"/>
                  <a:gd name="T22" fmla="*/ 414 w 486"/>
                  <a:gd name="T23" fmla="*/ 270 h 282"/>
                  <a:gd name="T24" fmla="*/ 438 w 486"/>
                  <a:gd name="T25" fmla="*/ 282 h 282"/>
                  <a:gd name="T26" fmla="*/ 456 w 486"/>
                  <a:gd name="T27" fmla="*/ 252 h 282"/>
                  <a:gd name="T28" fmla="*/ 474 w 486"/>
                  <a:gd name="T29" fmla="*/ 234 h 282"/>
                  <a:gd name="T30" fmla="*/ 486 w 486"/>
                  <a:gd name="T31" fmla="*/ 216 h 282"/>
                  <a:gd name="T32" fmla="*/ 450 w 486"/>
                  <a:gd name="T33" fmla="*/ 198 h 282"/>
                  <a:gd name="T34" fmla="*/ 438 w 486"/>
                  <a:gd name="T35" fmla="*/ 186 h 282"/>
                  <a:gd name="T36" fmla="*/ 420 w 486"/>
                  <a:gd name="T37" fmla="*/ 174 h 282"/>
                  <a:gd name="T38" fmla="*/ 402 w 486"/>
                  <a:gd name="T39" fmla="*/ 156 h 282"/>
                  <a:gd name="T40" fmla="*/ 384 w 486"/>
                  <a:gd name="T41" fmla="*/ 132 h 282"/>
                  <a:gd name="T42" fmla="*/ 336 w 486"/>
                  <a:gd name="T43" fmla="*/ 84 h 282"/>
                  <a:gd name="T44" fmla="*/ 264 w 486"/>
                  <a:gd name="T45" fmla="*/ 48 h 282"/>
                  <a:gd name="T46" fmla="*/ 204 w 486"/>
                  <a:gd name="T47" fmla="*/ 24 h 282"/>
                  <a:gd name="T48" fmla="*/ 174 w 486"/>
                  <a:gd name="T49" fmla="*/ 18 h 282"/>
                  <a:gd name="T50" fmla="*/ 138 w 486"/>
                  <a:gd name="T51" fmla="*/ 12 h 282"/>
                  <a:gd name="T52" fmla="*/ 78 w 486"/>
                  <a:gd name="T53" fmla="*/ 0 h 282"/>
                  <a:gd name="T54" fmla="*/ 48 w 486"/>
                  <a:gd name="T55" fmla="*/ 12 h 282"/>
                  <a:gd name="T56" fmla="*/ 30 w 486"/>
                  <a:gd name="T57" fmla="*/ 30 h 282"/>
                  <a:gd name="T58" fmla="*/ 12 w 486"/>
                  <a:gd name="T59" fmla="*/ 42 h 282"/>
                  <a:gd name="T60" fmla="*/ 0 w 486"/>
                  <a:gd name="T61" fmla="*/ 54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486" h="282">
                    <a:moveTo>
                      <a:pt x="0" y="54"/>
                    </a:moveTo>
                    <a:lnTo>
                      <a:pt x="24" y="66"/>
                    </a:lnTo>
                    <a:lnTo>
                      <a:pt x="54" y="78"/>
                    </a:lnTo>
                    <a:lnTo>
                      <a:pt x="96" y="90"/>
                    </a:lnTo>
                    <a:lnTo>
                      <a:pt x="132" y="96"/>
                    </a:lnTo>
                    <a:lnTo>
                      <a:pt x="192" y="120"/>
                    </a:lnTo>
                    <a:lnTo>
                      <a:pt x="222" y="138"/>
                    </a:lnTo>
                    <a:lnTo>
                      <a:pt x="294" y="186"/>
                    </a:lnTo>
                    <a:lnTo>
                      <a:pt x="324" y="210"/>
                    </a:lnTo>
                    <a:lnTo>
                      <a:pt x="360" y="234"/>
                    </a:lnTo>
                    <a:lnTo>
                      <a:pt x="384" y="252"/>
                    </a:lnTo>
                    <a:lnTo>
                      <a:pt x="414" y="270"/>
                    </a:lnTo>
                    <a:lnTo>
                      <a:pt x="438" y="282"/>
                    </a:lnTo>
                    <a:lnTo>
                      <a:pt x="456" y="252"/>
                    </a:lnTo>
                    <a:lnTo>
                      <a:pt x="474" y="234"/>
                    </a:lnTo>
                    <a:lnTo>
                      <a:pt x="486" y="216"/>
                    </a:lnTo>
                    <a:lnTo>
                      <a:pt x="450" y="198"/>
                    </a:lnTo>
                    <a:lnTo>
                      <a:pt x="438" y="186"/>
                    </a:lnTo>
                    <a:lnTo>
                      <a:pt x="420" y="174"/>
                    </a:lnTo>
                    <a:lnTo>
                      <a:pt x="402" y="156"/>
                    </a:lnTo>
                    <a:lnTo>
                      <a:pt x="384" y="132"/>
                    </a:lnTo>
                    <a:lnTo>
                      <a:pt x="336" y="84"/>
                    </a:lnTo>
                    <a:lnTo>
                      <a:pt x="264" y="48"/>
                    </a:lnTo>
                    <a:lnTo>
                      <a:pt x="204" y="24"/>
                    </a:lnTo>
                    <a:lnTo>
                      <a:pt x="174" y="18"/>
                    </a:lnTo>
                    <a:lnTo>
                      <a:pt x="138" y="12"/>
                    </a:lnTo>
                    <a:lnTo>
                      <a:pt x="78" y="0"/>
                    </a:lnTo>
                    <a:lnTo>
                      <a:pt x="48" y="12"/>
                    </a:lnTo>
                    <a:lnTo>
                      <a:pt x="30" y="30"/>
                    </a:lnTo>
                    <a:lnTo>
                      <a:pt x="12" y="42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15" name="Freeform 187">
                <a:extLst>
                  <a:ext uri="{FF2B5EF4-FFF2-40B4-BE49-F238E27FC236}">
                    <a16:creationId xmlns:a16="http://schemas.microsoft.com/office/drawing/2014/main" id="{DD40CDC1-146B-435D-9F2A-6FBB06A55F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3" y="2352"/>
                <a:ext cx="714" cy="329"/>
              </a:xfrm>
              <a:custGeom>
                <a:avLst/>
                <a:gdLst>
                  <a:gd name="T0" fmla="*/ 0 w 714"/>
                  <a:gd name="T1" fmla="*/ 83 h 329"/>
                  <a:gd name="T2" fmla="*/ 12 w 714"/>
                  <a:gd name="T3" fmla="*/ 95 h 329"/>
                  <a:gd name="T4" fmla="*/ 60 w 714"/>
                  <a:gd name="T5" fmla="*/ 119 h 329"/>
                  <a:gd name="T6" fmla="*/ 96 w 714"/>
                  <a:gd name="T7" fmla="*/ 131 h 329"/>
                  <a:gd name="T8" fmla="*/ 186 w 714"/>
                  <a:gd name="T9" fmla="*/ 149 h 329"/>
                  <a:gd name="T10" fmla="*/ 228 w 714"/>
                  <a:gd name="T11" fmla="*/ 149 h 329"/>
                  <a:gd name="T12" fmla="*/ 258 w 714"/>
                  <a:gd name="T13" fmla="*/ 155 h 329"/>
                  <a:gd name="T14" fmla="*/ 282 w 714"/>
                  <a:gd name="T15" fmla="*/ 155 h 329"/>
                  <a:gd name="T16" fmla="*/ 318 w 714"/>
                  <a:gd name="T17" fmla="*/ 167 h 329"/>
                  <a:gd name="T18" fmla="*/ 354 w 714"/>
                  <a:gd name="T19" fmla="*/ 185 h 329"/>
                  <a:gd name="T20" fmla="*/ 384 w 714"/>
                  <a:gd name="T21" fmla="*/ 209 h 329"/>
                  <a:gd name="T22" fmla="*/ 426 w 714"/>
                  <a:gd name="T23" fmla="*/ 239 h 329"/>
                  <a:gd name="T24" fmla="*/ 456 w 714"/>
                  <a:gd name="T25" fmla="*/ 269 h 329"/>
                  <a:gd name="T26" fmla="*/ 516 w 714"/>
                  <a:gd name="T27" fmla="*/ 305 h 329"/>
                  <a:gd name="T28" fmla="*/ 576 w 714"/>
                  <a:gd name="T29" fmla="*/ 329 h 329"/>
                  <a:gd name="T30" fmla="*/ 648 w 714"/>
                  <a:gd name="T31" fmla="*/ 329 h 329"/>
                  <a:gd name="T32" fmla="*/ 714 w 714"/>
                  <a:gd name="T33" fmla="*/ 251 h 329"/>
                  <a:gd name="T34" fmla="*/ 648 w 714"/>
                  <a:gd name="T35" fmla="*/ 233 h 329"/>
                  <a:gd name="T36" fmla="*/ 600 w 714"/>
                  <a:gd name="T37" fmla="*/ 215 h 329"/>
                  <a:gd name="T38" fmla="*/ 558 w 714"/>
                  <a:gd name="T39" fmla="*/ 197 h 329"/>
                  <a:gd name="T40" fmla="*/ 522 w 714"/>
                  <a:gd name="T41" fmla="*/ 173 h 329"/>
                  <a:gd name="T42" fmla="*/ 450 w 714"/>
                  <a:gd name="T43" fmla="*/ 119 h 329"/>
                  <a:gd name="T44" fmla="*/ 432 w 714"/>
                  <a:gd name="T45" fmla="*/ 101 h 329"/>
                  <a:gd name="T46" fmla="*/ 414 w 714"/>
                  <a:gd name="T47" fmla="*/ 89 h 329"/>
                  <a:gd name="T48" fmla="*/ 390 w 714"/>
                  <a:gd name="T49" fmla="*/ 71 h 329"/>
                  <a:gd name="T50" fmla="*/ 342 w 714"/>
                  <a:gd name="T51" fmla="*/ 59 h 329"/>
                  <a:gd name="T52" fmla="*/ 312 w 714"/>
                  <a:gd name="T53" fmla="*/ 53 h 329"/>
                  <a:gd name="T54" fmla="*/ 270 w 714"/>
                  <a:gd name="T55" fmla="*/ 47 h 329"/>
                  <a:gd name="T56" fmla="*/ 222 w 714"/>
                  <a:gd name="T57" fmla="*/ 41 h 329"/>
                  <a:gd name="T58" fmla="*/ 192 w 714"/>
                  <a:gd name="T59" fmla="*/ 35 h 329"/>
                  <a:gd name="T60" fmla="*/ 168 w 714"/>
                  <a:gd name="T61" fmla="*/ 29 h 329"/>
                  <a:gd name="T62" fmla="*/ 144 w 714"/>
                  <a:gd name="T63" fmla="*/ 18 h 329"/>
                  <a:gd name="T64" fmla="*/ 132 w 714"/>
                  <a:gd name="T65" fmla="*/ 6 h 329"/>
                  <a:gd name="T66" fmla="*/ 120 w 714"/>
                  <a:gd name="T67" fmla="*/ 0 h 329"/>
                  <a:gd name="T68" fmla="*/ 90 w 714"/>
                  <a:gd name="T69" fmla="*/ 18 h 329"/>
                  <a:gd name="T70" fmla="*/ 36 w 714"/>
                  <a:gd name="T71" fmla="*/ 47 h 329"/>
                  <a:gd name="T72" fmla="*/ 12 w 714"/>
                  <a:gd name="T73" fmla="*/ 71 h 329"/>
                  <a:gd name="T74" fmla="*/ 0 w 714"/>
                  <a:gd name="T75" fmla="*/ 83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714" h="329">
                    <a:moveTo>
                      <a:pt x="0" y="83"/>
                    </a:moveTo>
                    <a:lnTo>
                      <a:pt x="12" y="95"/>
                    </a:lnTo>
                    <a:lnTo>
                      <a:pt x="60" y="119"/>
                    </a:lnTo>
                    <a:lnTo>
                      <a:pt x="96" y="131"/>
                    </a:lnTo>
                    <a:lnTo>
                      <a:pt x="186" y="149"/>
                    </a:lnTo>
                    <a:lnTo>
                      <a:pt x="228" y="149"/>
                    </a:lnTo>
                    <a:lnTo>
                      <a:pt x="258" y="155"/>
                    </a:lnTo>
                    <a:lnTo>
                      <a:pt x="282" y="155"/>
                    </a:lnTo>
                    <a:lnTo>
                      <a:pt x="318" y="167"/>
                    </a:lnTo>
                    <a:lnTo>
                      <a:pt x="354" y="185"/>
                    </a:lnTo>
                    <a:lnTo>
                      <a:pt x="384" y="209"/>
                    </a:lnTo>
                    <a:lnTo>
                      <a:pt x="426" y="239"/>
                    </a:lnTo>
                    <a:lnTo>
                      <a:pt x="456" y="269"/>
                    </a:lnTo>
                    <a:lnTo>
                      <a:pt x="516" y="305"/>
                    </a:lnTo>
                    <a:lnTo>
                      <a:pt x="576" y="329"/>
                    </a:lnTo>
                    <a:lnTo>
                      <a:pt x="648" y="329"/>
                    </a:lnTo>
                    <a:lnTo>
                      <a:pt x="714" y="251"/>
                    </a:lnTo>
                    <a:lnTo>
                      <a:pt x="648" y="233"/>
                    </a:lnTo>
                    <a:lnTo>
                      <a:pt x="600" y="215"/>
                    </a:lnTo>
                    <a:lnTo>
                      <a:pt x="558" y="197"/>
                    </a:lnTo>
                    <a:lnTo>
                      <a:pt x="522" y="173"/>
                    </a:lnTo>
                    <a:lnTo>
                      <a:pt x="450" y="119"/>
                    </a:lnTo>
                    <a:lnTo>
                      <a:pt x="432" y="101"/>
                    </a:lnTo>
                    <a:lnTo>
                      <a:pt x="414" y="89"/>
                    </a:lnTo>
                    <a:lnTo>
                      <a:pt x="390" y="71"/>
                    </a:lnTo>
                    <a:lnTo>
                      <a:pt x="342" y="59"/>
                    </a:lnTo>
                    <a:lnTo>
                      <a:pt x="312" y="53"/>
                    </a:lnTo>
                    <a:lnTo>
                      <a:pt x="270" y="47"/>
                    </a:lnTo>
                    <a:lnTo>
                      <a:pt x="222" y="41"/>
                    </a:lnTo>
                    <a:lnTo>
                      <a:pt x="192" y="35"/>
                    </a:lnTo>
                    <a:lnTo>
                      <a:pt x="168" y="29"/>
                    </a:lnTo>
                    <a:lnTo>
                      <a:pt x="144" y="18"/>
                    </a:lnTo>
                    <a:lnTo>
                      <a:pt x="132" y="6"/>
                    </a:lnTo>
                    <a:lnTo>
                      <a:pt x="120" y="0"/>
                    </a:lnTo>
                    <a:lnTo>
                      <a:pt x="90" y="18"/>
                    </a:lnTo>
                    <a:lnTo>
                      <a:pt x="36" y="47"/>
                    </a:lnTo>
                    <a:lnTo>
                      <a:pt x="12" y="71"/>
                    </a:ln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16" name="Freeform 188">
                <a:extLst>
                  <a:ext uri="{FF2B5EF4-FFF2-40B4-BE49-F238E27FC236}">
                    <a16:creationId xmlns:a16="http://schemas.microsoft.com/office/drawing/2014/main" id="{2FABB109-15C2-4FEB-8299-3D25D9B100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3" y="2370"/>
                <a:ext cx="203" cy="215"/>
              </a:xfrm>
              <a:custGeom>
                <a:avLst/>
                <a:gdLst>
                  <a:gd name="T0" fmla="*/ 0 w 203"/>
                  <a:gd name="T1" fmla="*/ 215 h 215"/>
                  <a:gd name="T2" fmla="*/ 0 w 203"/>
                  <a:gd name="T3" fmla="*/ 191 h 215"/>
                  <a:gd name="T4" fmla="*/ 18 w 203"/>
                  <a:gd name="T5" fmla="*/ 149 h 215"/>
                  <a:gd name="T6" fmla="*/ 30 w 203"/>
                  <a:gd name="T7" fmla="*/ 119 h 215"/>
                  <a:gd name="T8" fmla="*/ 48 w 203"/>
                  <a:gd name="T9" fmla="*/ 83 h 215"/>
                  <a:gd name="T10" fmla="*/ 113 w 203"/>
                  <a:gd name="T11" fmla="*/ 17 h 215"/>
                  <a:gd name="T12" fmla="*/ 131 w 203"/>
                  <a:gd name="T13" fmla="*/ 11 h 215"/>
                  <a:gd name="T14" fmla="*/ 155 w 203"/>
                  <a:gd name="T15" fmla="*/ 0 h 215"/>
                  <a:gd name="T16" fmla="*/ 185 w 203"/>
                  <a:gd name="T17" fmla="*/ 0 h 215"/>
                  <a:gd name="T18" fmla="*/ 197 w 203"/>
                  <a:gd name="T19" fmla="*/ 5 h 215"/>
                  <a:gd name="T20" fmla="*/ 203 w 203"/>
                  <a:gd name="T21" fmla="*/ 11 h 215"/>
                  <a:gd name="T22" fmla="*/ 203 w 203"/>
                  <a:gd name="T23" fmla="*/ 65 h 215"/>
                  <a:gd name="T24" fmla="*/ 191 w 203"/>
                  <a:gd name="T25" fmla="*/ 95 h 215"/>
                  <a:gd name="T26" fmla="*/ 173 w 203"/>
                  <a:gd name="T27" fmla="*/ 131 h 215"/>
                  <a:gd name="T28" fmla="*/ 137 w 203"/>
                  <a:gd name="T29" fmla="*/ 185 h 215"/>
                  <a:gd name="T30" fmla="*/ 0 w 203"/>
                  <a:gd name="T31" fmla="*/ 21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3" h="215">
                    <a:moveTo>
                      <a:pt x="0" y="215"/>
                    </a:moveTo>
                    <a:lnTo>
                      <a:pt x="0" y="191"/>
                    </a:lnTo>
                    <a:lnTo>
                      <a:pt x="18" y="149"/>
                    </a:lnTo>
                    <a:lnTo>
                      <a:pt x="30" y="119"/>
                    </a:lnTo>
                    <a:lnTo>
                      <a:pt x="48" y="83"/>
                    </a:lnTo>
                    <a:lnTo>
                      <a:pt x="113" y="17"/>
                    </a:lnTo>
                    <a:lnTo>
                      <a:pt x="131" y="11"/>
                    </a:lnTo>
                    <a:lnTo>
                      <a:pt x="155" y="0"/>
                    </a:lnTo>
                    <a:lnTo>
                      <a:pt x="185" y="0"/>
                    </a:lnTo>
                    <a:lnTo>
                      <a:pt x="197" y="5"/>
                    </a:lnTo>
                    <a:lnTo>
                      <a:pt x="203" y="11"/>
                    </a:lnTo>
                    <a:lnTo>
                      <a:pt x="203" y="65"/>
                    </a:lnTo>
                    <a:lnTo>
                      <a:pt x="191" y="95"/>
                    </a:lnTo>
                    <a:lnTo>
                      <a:pt x="173" y="131"/>
                    </a:lnTo>
                    <a:lnTo>
                      <a:pt x="137" y="185"/>
                    </a:lnTo>
                    <a:lnTo>
                      <a:pt x="0" y="215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17" name="Freeform 189">
                <a:extLst>
                  <a:ext uri="{FF2B5EF4-FFF2-40B4-BE49-F238E27FC236}">
                    <a16:creationId xmlns:a16="http://schemas.microsoft.com/office/drawing/2014/main" id="{B81C7815-E1AD-4173-A512-5530C6EAD1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1" y="2537"/>
                <a:ext cx="263" cy="210"/>
              </a:xfrm>
              <a:custGeom>
                <a:avLst/>
                <a:gdLst>
                  <a:gd name="T0" fmla="*/ 0 w 263"/>
                  <a:gd name="T1" fmla="*/ 174 h 210"/>
                  <a:gd name="T2" fmla="*/ 12 w 263"/>
                  <a:gd name="T3" fmla="*/ 150 h 210"/>
                  <a:gd name="T4" fmla="*/ 36 w 263"/>
                  <a:gd name="T5" fmla="*/ 114 h 210"/>
                  <a:gd name="T6" fmla="*/ 54 w 263"/>
                  <a:gd name="T7" fmla="*/ 96 h 210"/>
                  <a:gd name="T8" fmla="*/ 72 w 263"/>
                  <a:gd name="T9" fmla="*/ 72 h 210"/>
                  <a:gd name="T10" fmla="*/ 102 w 263"/>
                  <a:gd name="T11" fmla="*/ 48 h 210"/>
                  <a:gd name="T12" fmla="*/ 126 w 263"/>
                  <a:gd name="T13" fmla="*/ 30 h 210"/>
                  <a:gd name="T14" fmla="*/ 138 w 263"/>
                  <a:gd name="T15" fmla="*/ 24 h 210"/>
                  <a:gd name="T16" fmla="*/ 156 w 263"/>
                  <a:gd name="T17" fmla="*/ 12 h 210"/>
                  <a:gd name="T18" fmla="*/ 173 w 263"/>
                  <a:gd name="T19" fmla="*/ 6 h 210"/>
                  <a:gd name="T20" fmla="*/ 197 w 263"/>
                  <a:gd name="T21" fmla="*/ 0 h 210"/>
                  <a:gd name="T22" fmla="*/ 233 w 263"/>
                  <a:gd name="T23" fmla="*/ 0 h 210"/>
                  <a:gd name="T24" fmla="*/ 257 w 263"/>
                  <a:gd name="T25" fmla="*/ 12 h 210"/>
                  <a:gd name="T26" fmla="*/ 263 w 263"/>
                  <a:gd name="T27" fmla="*/ 24 h 210"/>
                  <a:gd name="T28" fmla="*/ 263 w 263"/>
                  <a:gd name="T29" fmla="*/ 48 h 210"/>
                  <a:gd name="T30" fmla="*/ 257 w 263"/>
                  <a:gd name="T31" fmla="*/ 60 h 210"/>
                  <a:gd name="T32" fmla="*/ 233 w 263"/>
                  <a:gd name="T33" fmla="*/ 96 h 210"/>
                  <a:gd name="T34" fmla="*/ 215 w 263"/>
                  <a:gd name="T35" fmla="*/ 114 h 210"/>
                  <a:gd name="T36" fmla="*/ 168 w 263"/>
                  <a:gd name="T37" fmla="*/ 150 h 210"/>
                  <a:gd name="T38" fmla="*/ 126 w 263"/>
                  <a:gd name="T39" fmla="*/ 186 h 210"/>
                  <a:gd name="T40" fmla="*/ 78 w 263"/>
                  <a:gd name="T41" fmla="*/ 210 h 210"/>
                  <a:gd name="T42" fmla="*/ 0 w 263"/>
                  <a:gd name="T43" fmla="*/ 174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63" h="210">
                    <a:moveTo>
                      <a:pt x="0" y="174"/>
                    </a:moveTo>
                    <a:lnTo>
                      <a:pt x="12" y="150"/>
                    </a:lnTo>
                    <a:lnTo>
                      <a:pt x="36" y="114"/>
                    </a:lnTo>
                    <a:lnTo>
                      <a:pt x="54" y="96"/>
                    </a:lnTo>
                    <a:lnTo>
                      <a:pt x="72" y="72"/>
                    </a:lnTo>
                    <a:lnTo>
                      <a:pt x="102" y="48"/>
                    </a:lnTo>
                    <a:lnTo>
                      <a:pt x="126" y="30"/>
                    </a:lnTo>
                    <a:lnTo>
                      <a:pt x="138" y="24"/>
                    </a:lnTo>
                    <a:lnTo>
                      <a:pt x="156" y="12"/>
                    </a:lnTo>
                    <a:lnTo>
                      <a:pt x="173" y="6"/>
                    </a:lnTo>
                    <a:lnTo>
                      <a:pt x="197" y="0"/>
                    </a:lnTo>
                    <a:lnTo>
                      <a:pt x="233" y="0"/>
                    </a:lnTo>
                    <a:lnTo>
                      <a:pt x="257" y="12"/>
                    </a:lnTo>
                    <a:lnTo>
                      <a:pt x="263" y="24"/>
                    </a:lnTo>
                    <a:lnTo>
                      <a:pt x="263" y="48"/>
                    </a:lnTo>
                    <a:lnTo>
                      <a:pt x="257" y="60"/>
                    </a:lnTo>
                    <a:lnTo>
                      <a:pt x="233" y="96"/>
                    </a:lnTo>
                    <a:lnTo>
                      <a:pt x="215" y="114"/>
                    </a:lnTo>
                    <a:lnTo>
                      <a:pt x="168" y="150"/>
                    </a:lnTo>
                    <a:lnTo>
                      <a:pt x="126" y="186"/>
                    </a:lnTo>
                    <a:lnTo>
                      <a:pt x="78" y="210"/>
                    </a:lnTo>
                    <a:lnTo>
                      <a:pt x="0" y="17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18" name="Freeform 190">
                <a:extLst>
                  <a:ext uri="{FF2B5EF4-FFF2-40B4-BE49-F238E27FC236}">
                    <a16:creationId xmlns:a16="http://schemas.microsoft.com/office/drawing/2014/main" id="{B97F2EFE-828D-4637-B6DF-908222AA34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7" y="2693"/>
                <a:ext cx="402" cy="155"/>
              </a:xfrm>
              <a:custGeom>
                <a:avLst/>
                <a:gdLst>
                  <a:gd name="T0" fmla="*/ 0 w 402"/>
                  <a:gd name="T1" fmla="*/ 119 h 155"/>
                  <a:gd name="T2" fmla="*/ 84 w 402"/>
                  <a:gd name="T3" fmla="*/ 60 h 155"/>
                  <a:gd name="T4" fmla="*/ 132 w 402"/>
                  <a:gd name="T5" fmla="*/ 36 h 155"/>
                  <a:gd name="T6" fmla="*/ 174 w 402"/>
                  <a:gd name="T7" fmla="*/ 24 h 155"/>
                  <a:gd name="T8" fmla="*/ 210 w 402"/>
                  <a:gd name="T9" fmla="*/ 12 h 155"/>
                  <a:gd name="T10" fmla="*/ 258 w 402"/>
                  <a:gd name="T11" fmla="*/ 6 h 155"/>
                  <a:gd name="T12" fmla="*/ 288 w 402"/>
                  <a:gd name="T13" fmla="*/ 0 h 155"/>
                  <a:gd name="T14" fmla="*/ 348 w 402"/>
                  <a:gd name="T15" fmla="*/ 0 h 155"/>
                  <a:gd name="T16" fmla="*/ 372 w 402"/>
                  <a:gd name="T17" fmla="*/ 6 h 155"/>
                  <a:gd name="T18" fmla="*/ 390 w 402"/>
                  <a:gd name="T19" fmla="*/ 18 h 155"/>
                  <a:gd name="T20" fmla="*/ 396 w 402"/>
                  <a:gd name="T21" fmla="*/ 24 h 155"/>
                  <a:gd name="T22" fmla="*/ 402 w 402"/>
                  <a:gd name="T23" fmla="*/ 42 h 155"/>
                  <a:gd name="T24" fmla="*/ 396 w 402"/>
                  <a:gd name="T25" fmla="*/ 54 h 155"/>
                  <a:gd name="T26" fmla="*/ 390 w 402"/>
                  <a:gd name="T27" fmla="*/ 72 h 155"/>
                  <a:gd name="T28" fmla="*/ 372 w 402"/>
                  <a:gd name="T29" fmla="*/ 84 h 155"/>
                  <a:gd name="T30" fmla="*/ 336 w 402"/>
                  <a:gd name="T31" fmla="*/ 96 h 155"/>
                  <a:gd name="T32" fmla="*/ 288 w 402"/>
                  <a:gd name="T33" fmla="*/ 113 h 155"/>
                  <a:gd name="T34" fmla="*/ 234 w 402"/>
                  <a:gd name="T35" fmla="*/ 137 h 155"/>
                  <a:gd name="T36" fmla="*/ 156 w 402"/>
                  <a:gd name="T37" fmla="*/ 155 h 155"/>
                  <a:gd name="T38" fmla="*/ 0 w 402"/>
                  <a:gd name="T39" fmla="*/ 119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02" h="155">
                    <a:moveTo>
                      <a:pt x="0" y="119"/>
                    </a:moveTo>
                    <a:lnTo>
                      <a:pt x="84" y="60"/>
                    </a:lnTo>
                    <a:lnTo>
                      <a:pt x="132" y="36"/>
                    </a:lnTo>
                    <a:lnTo>
                      <a:pt x="174" y="24"/>
                    </a:lnTo>
                    <a:lnTo>
                      <a:pt x="210" y="12"/>
                    </a:lnTo>
                    <a:lnTo>
                      <a:pt x="258" y="6"/>
                    </a:lnTo>
                    <a:lnTo>
                      <a:pt x="288" y="0"/>
                    </a:lnTo>
                    <a:lnTo>
                      <a:pt x="348" y="0"/>
                    </a:lnTo>
                    <a:lnTo>
                      <a:pt x="372" y="6"/>
                    </a:lnTo>
                    <a:lnTo>
                      <a:pt x="390" y="18"/>
                    </a:lnTo>
                    <a:lnTo>
                      <a:pt x="396" y="24"/>
                    </a:lnTo>
                    <a:lnTo>
                      <a:pt x="402" y="42"/>
                    </a:lnTo>
                    <a:lnTo>
                      <a:pt x="396" y="54"/>
                    </a:lnTo>
                    <a:lnTo>
                      <a:pt x="390" y="72"/>
                    </a:lnTo>
                    <a:lnTo>
                      <a:pt x="372" y="84"/>
                    </a:lnTo>
                    <a:lnTo>
                      <a:pt x="336" y="96"/>
                    </a:lnTo>
                    <a:lnTo>
                      <a:pt x="288" y="113"/>
                    </a:lnTo>
                    <a:lnTo>
                      <a:pt x="234" y="137"/>
                    </a:lnTo>
                    <a:lnTo>
                      <a:pt x="156" y="155"/>
                    </a:lnTo>
                    <a:lnTo>
                      <a:pt x="0" y="119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19" name="Freeform 191">
                <a:extLst>
                  <a:ext uri="{FF2B5EF4-FFF2-40B4-BE49-F238E27FC236}">
                    <a16:creationId xmlns:a16="http://schemas.microsoft.com/office/drawing/2014/main" id="{B73D7749-D2A3-42E4-B83D-7930A0582A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5" y="2806"/>
                <a:ext cx="438" cy="168"/>
              </a:xfrm>
              <a:custGeom>
                <a:avLst/>
                <a:gdLst>
                  <a:gd name="T0" fmla="*/ 0 w 438"/>
                  <a:gd name="T1" fmla="*/ 114 h 168"/>
                  <a:gd name="T2" fmla="*/ 48 w 438"/>
                  <a:gd name="T3" fmla="*/ 78 h 168"/>
                  <a:gd name="T4" fmla="*/ 84 w 438"/>
                  <a:gd name="T5" fmla="*/ 54 h 168"/>
                  <a:gd name="T6" fmla="*/ 108 w 438"/>
                  <a:gd name="T7" fmla="*/ 42 h 168"/>
                  <a:gd name="T8" fmla="*/ 138 w 438"/>
                  <a:gd name="T9" fmla="*/ 30 h 168"/>
                  <a:gd name="T10" fmla="*/ 162 w 438"/>
                  <a:gd name="T11" fmla="*/ 18 h 168"/>
                  <a:gd name="T12" fmla="*/ 192 w 438"/>
                  <a:gd name="T13" fmla="*/ 12 h 168"/>
                  <a:gd name="T14" fmla="*/ 222 w 438"/>
                  <a:gd name="T15" fmla="*/ 0 h 168"/>
                  <a:gd name="T16" fmla="*/ 324 w 438"/>
                  <a:gd name="T17" fmla="*/ 0 h 168"/>
                  <a:gd name="T18" fmla="*/ 360 w 438"/>
                  <a:gd name="T19" fmla="*/ 6 h 168"/>
                  <a:gd name="T20" fmla="*/ 408 w 438"/>
                  <a:gd name="T21" fmla="*/ 18 h 168"/>
                  <a:gd name="T22" fmla="*/ 426 w 438"/>
                  <a:gd name="T23" fmla="*/ 36 h 168"/>
                  <a:gd name="T24" fmla="*/ 432 w 438"/>
                  <a:gd name="T25" fmla="*/ 54 h 168"/>
                  <a:gd name="T26" fmla="*/ 438 w 438"/>
                  <a:gd name="T27" fmla="*/ 60 h 168"/>
                  <a:gd name="T28" fmla="*/ 438 w 438"/>
                  <a:gd name="T29" fmla="*/ 78 h 168"/>
                  <a:gd name="T30" fmla="*/ 432 w 438"/>
                  <a:gd name="T31" fmla="*/ 96 h 168"/>
                  <a:gd name="T32" fmla="*/ 420 w 438"/>
                  <a:gd name="T33" fmla="*/ 102 h 168"/>
                  <a:gd name="T34" fmla="*/ 402 w 438"/>
                  <a:gd name="T35" fmla="*/ 120 h 168"/>
                  <a:gd name="T36" fmla="*/ 384 w 438"/>
                  <a:gd name="T37" fmla="*/ 126 h 168"/>
                  <a:gd name="T38" fmla="*/ 354 w 438"/>
                  <a:gd name="T39" fmla="*/ 132 h 168"/>
                  <a:gd name="T40" fmla="*/ 96 w 438"/>
                  <a:gd name="T41" fmla="*/ 168 h 168"/>
                  <a:gd name="T42" fmla="*/ 0 w 438"/>
                  <a:gd name="T43" fmla="*/ 114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38" h="168">
                    <a:moveTo>
                      <a:pt x="0" y="114"/>
                    </a:moveTo>
                    <a:lnTo>
                      <a:pt x="48" y="78"/>
                    </a:lnTo>
                    <a:lnTo>
                      <a:pt x="84" y="54"/>
                    </a:lnTo>
                    <a:lnTo>
                      <a:pt x="108" y="42"/>
                    </a:lnTo>
                    <a:lnTo>
                      <a:pt x="138" y="30"/>
                    </a:lnTo>
                    <a:lnTo>
                      <a:pt x="162" y="18"/>
                    </a:lnTo>
                    <a:lnTo>
                      <a:pt x="192" y="12"/>
                    </a:lnTo>
                    <a:lnTo>
                      <a:pt x="222" y="0"/>
                    </a:lnTo>
                    <a:lnTo>
                      <a:pt x="324" y="0"/>
                    </a:lnTo>
                    <a:lnTo>
                      <a:pt x="360" y="6"/>
                    </a:lnTo>
                    <a:lnTo>
                      <a:pt x="408" y="18"/>
                    </a:lnTo>
                    <a:lnTo>
                      <a:pt x="426" y="36"/>
                    </a:lnTo>
                    <a:lnTo>
                      <a:pt x="432" y="54"/>
                    </a:lnTo>
                    <a:lnTo>
                      <a:pt x="438" y="60"/>
                    </a:lnTo>
                    <a:lnTo>
                      <a:pt x="438" y="78"/>
                    </a:lnTo>
                    <a:lnTo>
                      <a:pt x="432" y="96"/>
                    </a:lnTo>
                    <a:lnTo>
                      <a:pt x="420" y="102"/>
                    </a:lnTo>
                    <a:lnTo>
                      <a:pt x="402" y="120"/>
                    </a:lnTo>
                    <a:lnTo>
                      <a:pt x="384" y="126"/>
                    </a:lnTo>
                    <a:lnTo>
                      <a:pt x="354" y="132"/>
                    </a:lnTo>
                    <a:lnTo>
                      <a:pt x="96" y="168"/>
                    </a:lnTo>
                    <a:lnTo>
                      <a:pt x="0" y="114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20" name="Freeform 192">
                <a:extLst>
                  <a:ext uri="{FF2B5EF4-FFF2-40B4-BE49-F238E27FC236}">
                    <a16:creationId xmlns:a16="http://schemas.microsoft.com/office/drawing/2014/main" id="{78B33D6C-C115-44A2-9C38-C0B8C5AB07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6" y="2884"/>
                <a:ext cx="461" cy="180"/>
              </a:xfrm>
              <a:custGeom>
                <a:avLst/>
                <a:gdLst>
                  <a:gd name="T0" fmla="*/ 0 w 461"/>
                  <a:gd name="T1" fmla="*/ 96 h 180"/>
                  <a:gd name="T2" fmla="*/ 77 w 461"/>
                  <a:gd name="T3" fmla="*/ 42 h 180"/>
                  <a:gd name="T4" fmla="*/ 107 w 461"/>
                  <a:gd name="T5" fmla="*/ 24 h 180"/>
                  <a:gd name="T6" fmla="*/ 125 w 461"/>
                  <a:gd name="T7" fmla="*/ 18 h 180"/>
                  <a:gd name="T8" fmla="*/ 197 w 461"/>
                  <a:gd name="T9" fmla="*/ 0 h 180"/>
                  <a:gd name="T10" fmla="*/ 275 w 461"/>
                  <a:gd name="T11" fmla="*/ 0 h 180"/>
                  <a:gd name="T12" fmla="*/ 311 w 461"/>
                  <a:gd name="T13" fmla="*/ 6 h 180"/>
                  <a:gd name="T14" fmla="*/ 347 w 461"/>
                  <a:gd name="T15" fmla="*/ 18 h 180"/>
                  <a:gd name="T16" fmla="*/ 395 w 461"/>
                  <a:gd name="T17" fmla="*/ 42 h 180"/>
                  <a:gd name="T18" fmla="*/ 413 w 461"/>
                  <a:gd name="T19" fmla="*/ 54 h 180"/>
                  <a:gd name="T20" fmla="*/ 437 w 461"/>
                  <a:gd name="T21" fmla="*/ 72 h 180"/>
                  <a:gd name="T22" fmla="*/ 449 w 461"/>
                  <a:gd name="T23" fmla="*/ 84 h 180"/>
                  <a:gd name="T24" fmla="*/ 461 w 461"/>
                  <a:gd name="T25" fmla="*/ 102 h 180"/>
                  <a:gd name="T26" fmla="*/ 461 w 461"/>
                  <a:gd name="T27" fmla="*/ 138 h 180"/>
                  <a:gd name="T28" fmla="*/ 455 w 461"/>
                  <a:gd name="T29" fmla="*/ 150 h 180"/>
                  <a:gd name="T30" fmla="*/ 431 w 461"/>
                  <a:gd name="T31" fmla="*/ 162 h 180"/>
                  <a:gd name="T32" fmla="*/ 407 w 461"/>
                  <a:gd name="T33" fmla="*/ 162 h 180"/>
                  <a:gd name="T34" fmla="*/ 83 w 461"/>
                  <a:gd name="T35" fmla="*/ 180 h 180"/>
                  <a:gd name="T36" fmla="*/ 0 w 461"/>
                  <a:gd name="T37" fmla="*/ 96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61" h="180">
                    <a:moveTo>
                      <a:pt x="0" y="96"/>
                    </a:moveTo>
                    <a:lnTo>
                      <a:pt x="77" y="42"/>
                    </a:lnTo>
                    <a:lnTo>
                      <a:pt x="107" y="24"/>
                    </a:lnTo>
                    <a:lnTo>
                      <a:pt x="125" y="18"/>
                    </a:lnTo>
                    <a:lnTo>
                      <a:pt x="197" y="0"/>
                    </a:lnTo>
                    <a:lnTo>
                      <a:pt x="275" y="0"/>
                    </a:lnTo>
                    <a:lnTo>
                      <a:pt x="311" y="6"/>
                    </a:lnTo>
                    <a:lnTo>
                      <a:pt x="347" y="18"/>
                    </a:lnTo>
                    <a:lnTo>
                      <a:pt x="395" y="42"/>
                    </a:lnTo>
                    <a:lnTo>
                      <a:pt x="413" y="54"/>
                    </a:lnTo>
                    <a:lnTo>
                      <a:pt x="437" y="72"/>
                    </a:lnTo>
                    <a:lnTo>
                      <a:pt x="449" y="84"/>
                    </a:lnTo>
                    <a:lnTo>
                      <a:pt x="461" y="102"/>
                    </a:lnTo>
                    <a:lnTo>
                      <a:pt x="461" y="138"/>
                    </a:lnTo>
                    <a:lnTo>
                      <a:pt x="455" y="150"/>
                    </a:lnTo>
                    <a:lnTo>
                      <a:pt x="431" y="162"/>
                    </a:lnTo>
                    <a:lnTo>
                      <a:pt x="407" y="162"/>
                    </a:lnTo>
                    <a:lnTo>
                      <a:pt x="83" y="180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21" name="Freeform 193">
                <a:extLst>
                  <a:ext uri="{FF2B5EF4-FFF2-40B4-BE49-F238E27FC236}">
                    <a16:creationId xmlns:a16="http://schemas.microsoft.com/office/drawing/2014/main" id="{C700F07E-1D41-478A-9E73-8E8C310F1E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3" y="2914"/>
                <a:ext cx="306" cy="66"/>
              </a:xfrm>
              <a:custGeom>
                <a:avLst/>
                <a:gdLst>
                  <a:gd name="T0" fmla="*/ 36 w 306"/>
                  <a:gd name="T1" fmla="*/ 54 h 66"/>
                  <a:gd name="T2" fmla="*/ 12 w 306"/>
                  <a:gd name="T3" fmla="*/ 66 h 66"/>
                  <a:gd name="T4" fmla="*/ 0 w 306"/>
                  <a:gd name="T5" fmla="*/ 66 h 66"/>
                  <a:gd name="T6" fmla="*/ 0 w 306"/>
                  <a:gd name="T7" fmla="*/ 54 h 66"/>
                  <a:gd name="T8" fmla="*/ 24 w 306"/>
                  <a:gd name="T9" fmla="*/ 30 h 66"/>
                  <a:gd name="T10" fmla="*/ 48 w 306"/>
                  <a:gd name="T11" fmla="*/ 24 h 66"/>
                  <a:gd name="T12" fmla="*/ 72 w 306"/>
                  <a:gd name="T13" fmla="*/ 12 h 66"/>
                  <a:gd name="T14" fmla="*/ 132 w 306"/>
                  <a:gd name="T15" fmla="*/ 0 h 66"/>
                  <a:gd name="T16" fmla="*/ 162 w 306"/>
                  <a:gd name="T17" fmla="*/ 0 h 66"/>
                  <a:gd name="T18" fmla="*/ 186 w 306"/>
                  <a:gd name="T19" fmla="*/ 6 h 66"/>
                  <a:gd name="T20" fmla="*/ 210 w 306"/>
                  <a:gd name="T21" fmla="*/ 6 h 66"/>
                  <a:gd name="T22" fmla="*/ 240 w 306"/>
                  <a:gd name="T23" fmla="*/ 18 h 66"/>
                  <a:gd name="T24" fmla="*/ 264 w 306"/>
                  <a:gd name="T25" fmla="*/ 30 h 66"/>
                  <a:gd name="T26" fmla="*/ 306 w 306"/>
                  <a:gd name="T27" fmla="*/ 6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06" h="66">
                    <a:moveTo>
                      <a:pt x="36" y="54"/>
                    </a:moveTo>
                    <a:lnTo>
                      <a:pt x="12" y="66"/>
                    </a:lnTo>
                    <a:lnTo>
                      <a:pt x="0" y="66"/>
                    </a:lnTo>
                    <a:lnTo>
                      <a:pt x="0" y="54"/>
                    </a:lnTo>
                    <a:lnTo>
                      <a:pt x="24" y="30"/>
                    </a:lnTo>
                    <a:lnTo>
                      <a:pt x="48" y="24"/>
                    </a:lnTo>
                    <a:lnTo>
                      <a:pt x="72" y="12"/>
                    </a:lnTo>
                    <a:lnTo>
                      <a:pt x="132" y="0"/>
                    </a:lnTo>
                    <a:lnTo>
                      <a:pt x="162" y="0"/>
                    </a:lnTo>
                    <a:lnTo>
                      <a:pt x="186" y="6"/>
                    </a:lnTo>
                    <a:lnTo>
                      <a:pt x="210" y="6"/>
                    </a:lnTo>
                    <a:lnTo>
                      <a:pt x="240" y="18"/>
                    </a:lnTo>
                    <a:lnTo>
                      <a:pt x="264" y="30"/>
                    </a:lnTo>
                    <a:lnTo>
                      <a:pt x="306" y="6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22" name="Freeform 194">
                <a:extLst>
                  <a:ext uri="{FF2B5EF4-FFF2-40B4-BE49-F238E27FC236}">
                    <a16:creationId xmlns:a16="http://schemas.microsoft.com/office/drawing/2014/main" id="{B618EC4B-2807-4074-ACFA-BE1A3C6304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3" y="2848"/>
                <a:ext cx="300" cy="60"/>
              </a:xfrm>
              <a:custGeom>
                <a:avLst/>
                <a:gdLst>
                  <a:gd name="T0" fmla="*/ 0 w 300"/>
                  <a:gd name="T1" fmla="*/ 60 h 60"/>
                  <a:gd name="T2" fmla="*/ 96 w 300"/>
                  <a:gd name="T3" fmla="*/ 18 h 60"/>
                  <a:gd name="T4" fmla="*/ 138 w 300"/>
                  <a:gd name="T5" fmla="*/ 0 h 60"/>
                  <a:gd name="T6" fmla="*/ 228 w 300"/>
                  <a:gd name="T7" fmla="*/ 0 h 60"/>
                  <a:gd name="T8" fmla="*/ 252 w 300"/>
                  <a:gd name="T9" fmla="*/ 6 h 60"/>
                  <a:gd name="T10" fmla="*/ 270 w 300"/>
                  <a:gd name="T11" fmla="*/ 12 h 60"/>
                  <a:gd name="T12" fmla="*/ 288 w 300"/>
                  <a:gd name="T13" fmla="*/ 24 h 60"/>
                  <a:gd name="T14" fmla="*/ 300 w 300"/>
                  <a:gd name="T15" fmla="*/ 36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0" h="60">
                    <a:moveTo>
                      <a:pt x="0" y="60"/>
                    </a:moveTo>
                    <a:lnTo>
                      <a:pt x="96" y="18"/>
                    </a:lnTo>
                    <a:lnTo>
                      <a:pt x="138" y="0"/>
                    </a:lnTo>
                    <a:lnTo>
                      <a:pt x="228" y="0"/>
                    </a:lnTo>
                    <a:lnTo>
                      <a:pt x="252" y="6"/>
                    </a:lnTo>
                    <a:lnTo>
                      <a:pt x="270" y="12"/>
                    </a:lnTo>
                    <a:lnTo>
                      <a:pt x="288" y="24"/>
                    </a:lnTo>
                    <a:lnTo>
                      <a:pt x="300" y="36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23" name="Freeform 195">
                <a:extLst>
                  <a:ext uri="{FF2B5EF4-FFF2-40B4-BE49-F238E27FC236}">
                    <a16:creationId xmlns:a16="http://schemas.microsoft.com/office/drawing/2014/main" id="{DFB6B0AA-3E23-4DA2-B4D5-020AE88B34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5" y="2741"/>
                <a:ext cx="228" cy="54"/>
              </a:xfrm>
              <a:custGeom>
                <a:avLst/>
                <a:gdLst>
                  <a:gd name="T0" fmla="*/ 0 w 228"/>
                  <a:gd name="T1" fmla="*/ 54 h 54"/>
                  <a:gd name="T2" fmla="*/ 24 w 228"/>
                  <a:gd name="T3" fmla="*/ 36 h 54"/>
                  <a:gd name="T4" fmla="*/ 48 w 228"/>
                  <a:gd name="T5" fmla="*/ 24 h 54"/>
                  <a:gd name="T6" fmla="*/ 78 w 228"/>
                  <a:gd name="T7" fmla="*/ 18 h 54"/>
                  <a:gd name="T8" fmla="*/ 108 w 228"/>
                  <a:gd name="T9" fmla="*/ 6 h 54"/>
                  <a:gd name="T10" fmla="*/ 144 w 228"/>
                  <a:gd name="T11" fmla="*/ 6 h 54"/>
                  <a:gd name="T12" fmla="*/ 174 w 228"/>
                  <a:gd name="T13" fmla="*/ 0 h 54"/>
                  <a:gd name="T14" fmla="*/ 210 w 228"/>
                  <a:gd name="T15" fmla="*/ 0 h 54"/>
                  <a:gd name="T16" fmla="*/ 228 w 228"/>
                  <a:gd name="T17" fmla="*/ 6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8" h="54">
                    <a:moveTo>
                      <a:pt x="0" y="54"/>
                    </a:moveTo>
                    <a:lnTo>
                      <a:pt x="24" y="36"/>
                    </a:lnTo>
                    <a:lnTo>
                      <a:pt x="48" y="24"/>
                    </a:lnTo>
                    <a:lnTo>
                      <a:pt x="78" y="18"/>
                    </a:lnTo>
                    <a:lnTo>
                      <a:pt x="108" y="6"/>
                    </a:lnTo>
                    <a:lnTo>
                      <a:pt x="144" y="6"/>
                    </a:lnTo>
                    <a:lnTo>
                      <a:pt x="174" y="0"/>
                    </a:lnTo>
                    <a:lnTo>
                      <a:pt x="210" y="0"/>
                    </a:lnTo>
                    <a:lnTo>
                      <a:pt x="228" y="6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24" name="Freeform 196">
                <a:extLst>
                  <a:ext uri="{FF2B5EF4-FFF2-40B4-BE49-F238E27FC236}">
                    <a16:creationId xmlns:a16="http://schemas.microsoft.com/office/drawing/2014/main" id="{8F4F99EC-032D-482B-8296-BB598D7E92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11" y="2573"/>
                <a:ext cx="179" cy="96"/>
              </a:xfrm>
              <a:custGeom>
                <a:avLst/>
                <a:gdLst>
                  <a:gd name="T0" fmla="*/ 0 w 179"/>
                  <a:gd name="T1" fmla="*/ 96 h 96"/>
                  <a:gd name="T2" fmla="*/ 18 w 179"/>
                  <a:gd name="T3" fmla="*/ 84 h 96"/>
                  <a:gd name="T4" fmla="*/ 42 w 179"/>
                  <a:gd name="T5" fmla="*/ 54 h 96"/>
                  <a:gd name="T6" fmla="*/ 60 w 179"/>
                  <a:gd name="T7" fmla="*/ 36 h 96"/>
                  <a:gd name="T8" fmla="*/ 84 w 179"/>
                  <a:gd name="T9" fmla="*/ 24 h 96"/>
                  <a:gd name="T10" fmla="*/ 102 w 179"/>
                  <a:gd name="T11" fmla="*/ 12 h 96"/>
                  <a:gd name="T12" fmla="*/ 149 w 179"/>
                  <a:gd name="T13" fmla="*/ 0 h 96"/>
                  <a:gd name="T14" fmla="*/ 179 w 179"/>
                  <a:gd name="T15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79" h="96">
                    <a:moveTo>
                      <a:pt x="0" y="96"/>
                    </a:moveTo>
                    <a:lnTo>
                      <a:pt x="18" y="84"/>
                    </a:lnTo>
                    <a:lnTo>
                      <a:pt x="42" y="54"/>
                    </a:lnTo>
                    <a:lnTo>
                      <a:pt x="60" y="36"/>
                    </a:lnTo>
                    <a:lnTo>
                      <a:pt x="84" y="24"/>
                    </a:lnTo>
                    <a:lnTo>
                      <a:pt x="102" y="12"/>
                    </a:lnTo>
                    <a:lnTo>
                      <a:pt x="149" y="0"/>
                    </a:lnTo>
                    <a:lnTo>
                      <a:pt x="179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25" name="Freeform 197">
                <a:extLst>
                  <a:ext uri="{FF2B5EF4-FFF2-40B4-BE49-F238E27FC236}">
                    <a16:creationId xmlns:a16="http://schemas.microsoft.com/office/drawing/2014/main" id="{BF04F8B4-13E1-40E5-B485-2DD920D101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1" y="2417"/>
                <a:ext cx="131" cy="120"/>
              </a:xfrm>
              <a:custGeom>
                <a:avLst/>
                <a:gdLst>
                  <a:gd name="T0" fmla="*/ 0 w 131"/>
                  <a:gd name="T1" fmla="*/ 120 h 120"/>
                  <a:gd name="T2" fmla="*/ 23 w 131"/>
                  <a:gd name="T3" fmla="*/ 78 h 120"/>
                  <a:gd name="T4" fmla="*/ 47 w 131"/>
                  <a:gd name="T5" fmla="*/ 42 h 120"/>
                  <a:gd name="T6" fmla="*/ 71 w 131"/>
                  <a:gd name="T7" fmla="*/ 24 h 120"/>
                  <a:gd name="T8" fmla="*/ 89 w 131"/>
                  <a:gd name="T9" fmla="*/ 12 h 120"/>
                  <a:gd name="T10" fmla="*/ 113 w 131"/>
                  <a:gd name="T11" fmla="*/ 0 h 120"/>
                  <a:gd name="T12" fmla="*/ 131 w 131"/>
                  <a:gd name="T13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1" h="120">
                    <a:moveTo>
                      <a:pt x="0" y="120"/>
                    </a:moveTo>
                    <a:lnTo>
                      <a:pt x="23" y="78"/>
                    </a:lnTo>
                    <a:lnTo>
                      <a:pt x="47" y="42"/>
                    </a:lnTo>
                    <a:lnTo>
                      <a:pt x="71" y="24"/>
                    </a:lnTo>
                    <a:lnTo>
                      <a:pt x="89" y="12"/>
                    </a:lnTo>
                    <a:lnTo>
                      <a:pt x="113" y="0"/>
                    </a:lnTo>
                    <a:lnTo>
                      <a:pt x="131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26" name="Freeform 198">
                <a:extLst>
                  <a:ext uri="{FF2B5EF4-FFF2-40B4-BE49-F238E27FC236}">
                    <a16:creationId xmlns:a16="http://schemas.microsoft.com/office/drawing/2014/main" id="{D5DC8A8F-A803-45D3-95D6-5EDA98596E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" y="2364"/>
                <a:ext cx="1372" cy="748"/>
              </a:xfrm>
              <a:custGeom>
                <a:avLst/>
                <a:gdLst>
                  <a:gd name="T0" fmla="*/ 150 w 1372"/>
                  <a:gd name="T1" fmla="*/ 0 h 748"/>
                  <a:gd name="T2" fmla="*/ 84 w 1372"/>
                  <a:gd name="T3" fmla="*/ 23 h 748"/>
                  <a:gd name="T4" fmla="*/ 42 w 1372"/>
                  <a:gd name="T5" fmla="*/ 53 h 748"/>
                  <a:gd name="T6" fmla="*/ 24 w 1372"/>
                  <a:gd name="T7" fmla="*/ 83 h 748"/>
                  <a:gd name="T8" fmla="*/ 0 w 1372"/>
                  <a:gd name="T9" fmla="*/ 137 h 748"/>
                  <a:gd name="T10" fmla="*/ 6 w 1372"/>
                  <a:gd name="T11" fmla="*/ 227 h 748"/>
                  <a:gd name="T12" fmla="*/ 36 w 1372"/>
                  <a:gd name="T13" fmla="*/ 275 h 748"/>
                  <a:gd name="T14" fmla="*/ 156 w 1372"/>
                  <a:gd name="T15" fmla="*/ 419 h 748"/>
                  <a:gd name="T16" fmla="*/ 204 w 1372"/>
                  <a:gd name="T17" fmla="*/ 472 h 748"/>
                  <a:gd name="T18" fmla="*/ 288 w 1372"/>
                  <a:gd name="T19" fmla="*/ 520 h 748"/>
                  <a:gd name="T20" fmla="*/ 420 w 1372"/>
                  <a:gd name="T21" fmla="*/ 598 h 748"/>
                  <a:gd name="T22" fmla="*/ 455 w 1372"/>
                  <a:gd name="T23" fmla="*/ 622 h 748"/>
                  <a:gd name="T24" fmla="*/ 527 w 1372"/>
                  <a:gd name="T25" fmla="*/ 628 h 748"/>
                  <a:gd name="T26" fmla="*/ 653 w 1372"/>
                  <a:gd name="T27" fmla="*/ 688 h 748"/>
                  <a:gd name="T28" fmla="*/ 839 w 1372"/>
                  <a:gd name="T29" fmla="*/ 694 h 748"/>
                  <a:gd name="T30" fmla="*/ 905 w 1372"/>
                  <a:gd name="T31" fmla="*/ 712 h 748"/>
                  <a:gd name="T32" fmla="*/ 989 w 1372"/>
                  <a:gd name="T33" fmla="*/ 748 h 748"/>
                  <a:gd name="T34" fmla="*/ 1031 w 1372"/>
                  <a:gd name="T35" fmla="*/ 742 h 748"/>
                  <a:gd name="T36" fmla="*/ 1169 w 1372"/>
                  <a:gd name="T37" fmla="*/ 718 h 748"/>
                  <a:gd name="T38" fmla="*/ 1319 w 1372"/>
                  <a:gd name="T39" fmla="*/ 742 h 748"/>
                  <a:gd name="T40" fmla="*/ 1366 w 1372"/>
                  <a:gd name="T41" fmla="*/ 736 h 748"/>
                  <a:gd name="T42" fmla="*/ 1366 w 1372"/>
                  <a:gd name="T43" fmla="*/ 706 h 748"/>
                  <a:gd name="T44" fmla="*/ 1265 w 1372"/>
                  <a:gd name="T45" fmla="*/ 598 h 748"/>
                  <a:gd name="T46" fmla="*/ 1181 w 1372"/>
                  <a:gd name="T47" fmla="*/ 538 h 748"/>
                  <a:gd name="T48" fmla="*/ 1139 w 1372"/>
                  <a:gd name="T49" fmla="*/ 520 h 748"/>
                  <a:gd name="T50" fmla="*/ 1037 w 1372"/>
                  <a:gd name="T51" fmla="*/ 544 h 748"/>
                  <a:gd name="T52" fmla="*/ 989 w 1372"/>
                  <a:gd name="T53" fmla="*/ 616 h 748"/>
                  <a:gd name="T54" fmla="*/ 947 w 1372"/>
                  <a:gd name="T55" fmla="*/ 622 h 748"/>
                  <a:gd name="T56" fmla="*/ 797 w 1372"/>
                  <a:gd name="T57" fmla="*/ 520 h 748"/>
                  <a:gd name="T58" fmla="*/ 731 w 1372"/>
                  <a:gd name="T59" fmla="*/ 508 h 748"/>
                  <a:gd name="T60" fmla="*/ 713 w 1372"/>
                  <a:gd name="T61" fmla="*/ 526 h 748"/>
                  <a:gd name="T62" fmla="*/ 671 w 1372"/>
                  <a:gd name="T63" fmla="*/ 556 h 748"/>
                  <a:gd name="T64" fmla="*/ 635 w 1372"/>
                  <a:gd name="T65" fmla="*/ 544 h 748"/>
                  <a:gd name="T66" fmla="*/ 593 w 1372"/>
                  <a:gd name="T67" fmla="*/ 472 h 748"/>
                  <a:gd name="T68" fmla="*/ 539 w 1372"/>
                  <a:gd name="T69" fmla="*/ 425 h 748"/>
                  <a:gd name="T70" fmla="*/ 509 w 1372"/>
                  <a:gd name="T71" fmla="*/ 431 h 748"/>
                  <a:gd name="T72" fmla="*/ 467 w 1372"/>
                  <a:gd name="T73" fmla="*/ 466 h 748"/>
                  <a:gd name="T74" fmla="*/ 443 w 1372"/>
                  <a:gd name="T75" fmla="*/ 460 h 748"/>
                  <a:gd name="T76" fmla="*/ 366 w 1372"/>
                  <a:gd name="T77" fmla="*/ 353 h 748"/>
                  <a:gd name="T78" fmla="*/ 330 w 1372"/>
                  <a:gd name="T79" fmla="*/ 335 h 748"/>
                  <a:gd name="T80" fmla="*/ 282 w 1372"/>
                  <a:gd name="T81" fmla="*/ 347 h 748"/>
                  <a:gd name="T82" fmla="*/ 234 w 1372"/>
                  <a:gd name="T83" fmla="*/ 359 h 748"/>
                  <a:gd name="T84" fmla="*/ 198 w 1372"/>
                  <a:gd name="T85" fmla="*/ 329 h 748"/>
                  <a:gd name="T86" fmla="*/ 192 w 1372"/>
                  <a:gd name="T87" fmla="*/ 281 h 748"/>
                  <a:gd name="T88" fmla="*/ 204 w 1372"/>
                  <a:gd name="T89" fmla="*/ 197 h 748"/>
                  <a:gd name="T90" fmla="*/ 186 w 1372"/>
                  <a:gd name="T91" fmla="*/ 179 h 748"/>
                  <a:gd name="T92" fmla="*/ 168 w 1372"/>
                  <a:gd name="T93" fmla="*/ 137 h 748"/>
                  <a:gd name="T94" fmla="*/ 192 w 1372"/>
                  <a:gd name="T95" fmla="*/ 95 h 748"/>
                  <a:gd name="T96" fmla="*/ 198 w 1372"/>
                  <a:gd name="T97" fmla="*/ 29 h 748"/>
                  <a:gd name="T98" fmla="*/ 168 w 1372"/>
                  <a:gd name="T99" fmla="*/ 0 h 7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372" h="748">
                    <a:moveTo>
                      <a:pt x="168" y="0"/>
                    </a:moveTo>
                    <a:lnTo>
                      <a:pt x="150" y="0"/>
                    </a:lnTo>
                    <a:lnTo>
                      <a:pt x="102" y="11"/>
                    </a:lnTo>
                    <a:lnTo>
                      <a:pt x="84" y="23"/>
                    </a:lnTo>
                    <a:lnTo>
                      <a:pt x="60" y="35"/>
                    </a:lnTo>
                    <a:lnTo>
                      <a:pt x="42" y="53"/>
                    </a:lnTo>
                    <a:lnTo>
                      <a:pt x="36" y="65"/>
                    </a:lnTo>
                    <a:lnTo>
                      <a:pt x="24" y="83"/>
                    </a:lnTo>
                    <a:lnTo>
                      <a:pt x="12" y="107"/>
                    </a:lnTo>
                    <a:lnTo>
                      <a:pt x="0" y="137"/>
                    </a:lnTo>
                    <a:lnTo>
                      <a:pt x="0" y="191"/>
                    </a:lnTo>
                    <a:lnTo>
                      <a:pt x="6" y="227"/>
                    </a:lnTo>
                    <a:lnTo>
                      <a:pt x="24" y="251"/>
                    </a:lnTo>
                    <a:lnTo>
                      <a:pt x="36" y="275"/>
                    </a:lnTo>
                    <a:lnTo>
                      <a:pt x="114" y="329"/>
                    </a:lnTo>
                    <a:lnTo>
                      <a:pt x="156" y="419"/>
                    </a:lnTo>
                    <a:lnTo>
                      <a:pt x="174" y="448"/>
                    </a:lnTo>
                    <a:lnTo>
                      <a:pt x="204" y="472"/>
                    </a:lnTo>
                    <a:lnTo>
                      <a:pt x="228" y="490"/>
                    </a:lnTo>
                    <a:lnTo>
                      <a:pt x="288" y="520"/>
                    </a:lnTo>
                    <a:lnTo>
                      <a:pt x="378" y="544"/>
                    </a:lnTo>
                    <a:lnTo>
                      <a:pt x="420" y="598"/>
                    </a:lnTo>
                    <a:lnTo>
                      <a:pt x="437" y="616"/>
                    </a:lnTo>
                    <a:lnTo>
                      <a:pt x="455" y="622"/>
                    </a:lnTo>
                    <a:lnTo>
                      <a:pt x="509" y="622"/>
                    </a:lnTo>
                    <a:lnTo>
                      <a:pt x="527" y="628"/>
                    </a:lnTo>
                    <a:lnTo>
                      <a:pt x="623" y="676"/>
                    </a:lnTo>
                    <a:lnTo>
                      <a:pt x="653" y="688"/>
                    </a:lnTo>
                    <a:lnTo>
                      <a:pt x="683" y="694"/>
                    </a:lnTo>
                    <a:lnTo>
                      <a:pt x="839" y="694"/>
                    </a:lnTo>
                    <a:lnTo>
                      <a:pt x="887" y="706"/>
                    </a:lnTo>
                    <a:lnTo>
                      <a:pt x="905" y="712"/>
                    </a:lnTo>
                    <a:lnTo>
                      <a:pt x="965" y="742"/>
                    </a:lnTo>
                    <a:lnTo>
                      <a:pt x="989" y="748"/>
                    </a:lnTo>
                    <a:lnTo>
                      <a:pt x="1007" y="748"/>
                    </a:lnTo>
                    <a:lnTo>
                      <a:pt x="1031" y="742"/>
                    </a:lnTo>
                    <a:lnTo>
                      <a:pt x="1121" y="712"/>
                    </a:lnTo>
                    <a:lnTo>
                      <a:pt x="1169" y="718"/>
                    </a:lnTo>
                    <a:lnTo>
                      <a:pt x="1241" y="724"/>
                    </a:lnTo>
                    <a:lnTo>
                      <a:pt x="1319" y="742"/>
                    </a:lnTo>
                    <a:lnTo>
                      <a:pt x="1360" y="742"/>
                    </a:lnTo>
                    <a:lnTo>
                      <a:pt x="1366" y="736"/>
                    </a:lnTo>
                    <a:lnTo>
                      <a:pt x="1372" y="718"/>
                    </a:lnTo>
                    <a:lnTo>
                      <a:pt x="1366" y="706"/>
                    </a:lnTo>
                    <a:lnTo>
                      <a:pt x="1354" y="694"/>
                    </a:lnTo>
                    <a:lnTo>
                      <a:pt x="1265" y="598"/>
                    </a:lnTo>
                    <a:lnTo>
                      <a:pt x="1241" y="574"/>
                    </a:lnTo>
                    <a:lnTo>
                      <a:pt x="1181" y="538"/>
                    </a:lnTo>
                    <a:lnTo>
                      <a:pt x="1157" y="526"/>
                    </a:lnTo>
                    <a:lnTo>
                      <a:pt x="1139" y="520"/>
                    </a:lnTo>
                    <a:lnTo>
                      <a:pt x="1073" y="520"/>
                    </a:lnTo>
                    <a:lnTo>
                      <a:pt x="1037" y="544"/>
                    </a:lnTo>
                    <a:lnTo>
                      <a:pt x="1001" y="604"/>
                    </a:lnTo>
                    <a:lnTo>
                      <a:pt x="989" y="616"/>
                    </a:lnTo>
                    <a:lnTo>
                      <a:pt x="977" y="622"/>
                    </a:lnTo>
                    <a:lnTo>
                      <a:pt x="947" y="622"/>
                    </a:lnTo>
                    <a:lnTo>
                      <a:pt x="935" y="616"/>
                    </a:lnTo>
                    <a:lnTo>
                      <a:pt x="797" y="520"/>
                    </a:lnTo>
                    <a:lnTo>
                      <a:pt x="773" y="508"/>
                    </a:lnTo>
                    <a:lnTo>
                      <a:pt x="731" y="508"/>
                    </a:lnTo>
                    <a:lnTo>
                      <a:pt x="719" y="514"/>
                    </a:lnTo>
                    <a:lnTo>
                      <a:pt x="713" y="526"/>
                    </a:lnTo>
                    <a:lnTo>
                      <a:pt x="689" y="550"/>
                    </a:lnTo>
                    <a:lnTo>
                      <a:pt x="671" y="556"/>
                    </a:lnTo>
                    <a:lnTo>
                      <a:pt x="653" y="556"/>
                    </a:lnTo>
                    <a:lnTo>
                      <a:pt x="635" y="544"/>
                    </a:lnTo>
                    <a:lnTo>
                      <a:pt x="623" y="532"/>
                    </a:lnTo>
                    <a:lnTo>
                      <a:pt x="593" y="472"/>
                    </a:lnTo>
                    <a:lnTo>
                      <a:pt x="551" y="431"/>
                    </a:lnTo>
                    <a:lnTo>
                      <a:pt x="539" y="425"/>
                    </a:lnTo>
                    <a:lnTo>
                      <a:pt x="515" y="425"/>
                    </a:lnTo>
                    <a:lnTo>
                      <a:pt x="509" y="431"/>
                    </a:lnTo>
                    <a:lnTo>
                      <a:pt x="497" y="437"/>
                    </a:lnTo>
                    <a:lnTo>
                      <a:pt x="467" y="466"/>
                    </a:lnTo>
                    <a:lnTo>
                      <a:pt x="455" y="466"/>
                    </a:lnTo>
                    <a:lnTo>
                      <a:pt x="443" y="460"/>
                    </a:lnTo>
                    <a:lnTo>
                      <a:pt x="378" y="365"/>
                    </a:lnTo>
                    <a:lnTo>
                      <a:pt x="366" y="353"/>
                    </a:lnTo>
                    <a:lnTo>
                      <a:pt x="348" y="341"/>
                    </a:lnTo>
                    <a:lnTo>
                      <a:pt x="330" y="335"/>
                    </a:lnTo>
                    <a:lnTo>
                      <a:pt x="318" y="335"/>
                    </a:lnTo>
                    <a:lnTo>
                      <a:pt x="282" y="347"/>
                    </a:lnTo>
                    <a:lnTo>
                      <a:pt x="258" y="371"/>
                    </a:lnTo>
                    <a:lnTo>
                      <a:pt x="234" y="359"/>
                    </a:lnTo>
                    <a:lnTo>
                      <a:pt x="210" y="341"/>
                    </a:lnTo>
                    <a:lnTo>
                      <a:pt x="198" y="329"/>
                    </a:lnTo>
                    <a:lnTo>
                      <a:pt x="192" y="311"/>
                    </a:lnTo>
                    <a:lnTo>
                      <a:pt x="192" y="281"/>
                    </a:lnTo>
                    <a:lnTo>
                      <a:pt x="204" y="227"/>
                    </a:lnTo>
                    <a:lnTo>
                      <a:pt x="204" y="197"/>
                    </a:lnTo>
                    <a:lnTo>
                      <a:pt x="198" y="185"/>
                    </a:lnTo>
                    <a:lnTo>
                      <a:pt x="186" y="179"/>
                    </a:lnTo>
                    <a:lnTo>
                      <a:pt x="138" y="173"/>
                    </a:lnTo>
                    <a:lnTo>
                      <a:pt x="168" y="137"/>
                    </a:lnTo>
                    <a:lnTo>
                      <a:pt x="180" y="113"/>
                    </a:lnTo>
                    <a:lnTo>
                      <a:pt x="192" y="95"/>
                    </a:lnTo>
                    <a:lnTo>
                      <a:pt x="198" y="65"/>
                    </a:lnTo>
                    <a:lnTo>
                      <a:pt x="198" y="29"/>
                    </a:lnTo>
                    <a:lnTo>
                      <a:pt x="186" y="6"/>
                    </a:lnTo>
                    <a:lnTo>
                      <a:pt x="168" y="0"/>
                    </a:lnTo>
                    <a:close/>
                  </a:path>
                </a:pathLst>
              </a:custGeom>
              <a:solidFill>
                <a:srgbClr val="CFAF1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27" name="Freeform 199">
                <a:extLst>
                  <a:ext uri="{FF2B5EF4-FFF2-40B4-BE49-F238E27FC236}">
                    <a16:creationId xmlns:a16="http://schemas.microsoft.com/office/drawing/2014/main" id="{98028913-DDD0-442C-A1B6-859243302C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" y="2405"/>
                <a:ext cx="138" cy="210"/>
              </a:xfrm>
              <a:custGeom>
                <a:avLst/>
                <a:gdLst>
                  <a:gd name="T0" fmla="*/ 138 w 138"/>
                  <a:gd name="T1" fmla="*/ 0 h 210"/>
                  <a:gd name="T2" fmla="*/ 102 w 138"/>
                  <a:gd name="T3" fmla="*/ 6 h 210"/>
                  <a:gd name="T4" fmla="*/ 72 w 138"/>
                  <a:gd name="T5" fmla="*/ 12 h 210"/>
                  <a:gd name="T6" fmla="*/ 48 w 138"/>
                  <a:gd name="T7" fmla="*/ 24 h 210"/>
                  <a:gd name="T8" fmla="*/ 36 w 138"/>
                  <a:gd name="T9" fmla="*/ 36 h 210"/>
                  <a:gd name="T10" fmla="*/ 18 w 138"/>
                  <a:gd name="T11" fmla="*/ 60 h 210"/>
                  <a:gd name="T12" fmla="*/ 6 w 138"/>
                  <a:gd name="T13" fmla="*/ 78 h 210"/>
                  <a:gd name="T14" fmla="*/ 0 w 138"/>
                  <a:gd name="T15" fmla="*/ 96 h 210"/>
                  <a:gd name="T16" fmla="*/ 0 w 138"/>
                  <a:gd name="T17" fmla="*/ 156 h 210"/>
                  <a:gd name="T18" fmla="*/ 6 w 138"/>
                  <a:gd name="T19" fmla="*/ 180 h 210"/>
                  <a:gd name="T20" fmla="*/ 24 w 138"/>
                  <a:gd name="T21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38" h="210">
                    <a:moveTo>
                      <a:pt x="138" y="0"/>
                    </a:moveTo>
                    <a:lnTo>
                      <a:pt x="102" y="6"/>
                    </a:lnTo>
                    <a:lnTo>
                      <a:pt x="72" y="12"/>
                    </a:lnTo>
                    <a:lnTo>
                      <a:pt x="48" y="24"/>
                    </a:lnTo>
                    <a:lnTo>
                      <a:pt x="36" y="36"/>
                    </a:lnTo>
                    <a:lnTo>
                      <a:pt x="18" y="60"/>
                    </a:lnTo>
                    <a:lnTo>
                      <a:pt x="6" y="78"/>
                    </a:lnTo>
                    <a:lnTo>
                      <a:pt x="0" y="96"/>
                    </a:lnTo>
                    <a:lnTo>
                      <a:pt x="0" y="156"/>
                    </a:lnTo>
                    <a:lnTo>
                      <a:pt x="6" y="180"/>
                    </a:lnTo>
                    <a:lnTo>
                      <a:pt x="24" y="21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28" name="Freeform 200">
                <a:extLst>
                  <a:ext uri="{FF2B5EF4-FFF2-40B4-BE49-F238E27FC236}">
                    <a16:creationId xmlns:a16="http://schemas.microsoft.com/office/drawing/2014/main" id="{D1A82D6A-8768-48BC-A59D-3E8F354F4F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" y="2591"/>
                <a:ext cx="6" cy="102"/>
              </a:xfrm>
              <a:custGeom>
                <a:avLst/>
                <a:gdLst>
                  <a:gd name="T0" fmla="*/ 6 w 6"/>
                  <a:gd name="T1" fmla="*/ 102 h 102"/>
                  <a:gd name="T2" fmla="*/ 0 w 6"/>
                  <a:gd name="T3" fmla="*/ 84 h 102"/>
                  <a:gd name="T4" fmla="*/ 0 w 6"/>
                  <a:gd name="T5" fmla="*/ 48 h 102"/>
                  <a:gd name="T6" fmla="*/ 6 w 6"/>
                  <a:gd name="T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102">
                    <a:moveTo>
                      <a:pt x="6" y="102"/>
                    </a:moveTo>
                    <a:lnTo>
                      <a:pt x="0" y="84"/>
                    </a:lnTo>
                    <a:lnTo>
                      <a:pt x="0" y="48"/>
                    </a:lnTo>
                    <a:lnTo>
                      <a:pt x="6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29" name="Freeform 201">
                <a:extLst>
                  <a:ext uri="{FF2B5EF4-FFF2-40B4-BE49-F238E27FC236}">
                    <a16:creationId xmlns:a16="http://schemas.microsoft.com/office/drawing/2014/main" id="{D89C8BA8-3A80-45F1-94C5-8233567E2D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" y="2675"/>
                <a:ext cx="102" cy="215"/>
              </a:xfrm>
              <a:custGeom>
                <a:avLst/>
                <a:gdLst>
                  <a:gd name="T0" fmla="*/ 0 w 102"/>
                  <a:gd name="T1" fmla="*/ 0 h 215"/>
                  <a:gd name="T2" fmla="*/ 6 w 102"/>
                  <a:gd name="T3" fmla="*/ 48 h 215"/>
                  <a:gd name="T4" fmla="*/ 30 w 102"/>
                  <a:gd name="T5" fmla="*/ 120 h 215"/>
                  <a:gd name="T6" fmla="*/ 42 w 102"/>
                  <a:gd name="T7" fmla="*/ 143 h 215"/>
                  <a:gd name="T8" fmla="*/ 78 w 102"/>
                  <a:gd name="T9" fmla="*/ 191 h 215"/>
                  <a:gd name="T10" fmla="*/ 102 w 102"/>
                  <a:gd name="T11" fmla="*/ 21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" h="215">
                    <a:moveTo>
                      <a:pt x="0" y="0"/>
                    </a:moveTo>
                    <a:lnTo>
                      <a:pt x="6" y="48"/>
                    </a:lnTo>
                    <a:lnTo>
                      <a:pt x="30" y="120"/>
                    </a:lnTo>
                    <a:lnTo>
                      <a:pt x="42" y="143"/>
                    </a:lnTo>
                    <a:lnTo>
                      <a:pt x="78" y="191"/>
                    </a:lnTo>
                    <a:lnTo>
                      <a:pt x="102" y="215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30" name="Freeform 202">
                <a:extLst>
                  <a:ext uri="{FF2B5EF4-FFF2-40B4-BE49-F238E27FC236}">
                    <a16:creationId xmlns:a16="http://schemas.microsoft.com/office/drawing/2014/main" id="{A7569009-1685-452E-B50A-FB1CD0FA60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" y="2741"/>
                <a:ext cx="90" cy="167"/>
              </a:xfrm>
              <a:custGeom>
                <a:avLst/>
                <a:gdLst>
                  <a:gd name="T0" fmla="*/ 90 w 90"/>
                  <a:gd name="T1" fmla="*/ 167 h 167"/>
                  <a:gd name="T2" fmla="*/ 54 w 90"/>
                  <a:gd name="T3" fmla="*/ 83 h 167"/>
                  <a:gd name="T4" fmla="*/ 30 w 90"/>
                  <a:gd name="T5" fmla="*/ 24 h 167"/>
                  <a:gd name="T6" fmla="*/ 24 w 90"/>
                  <a:gd name="T7" fmla="*/ 12 h 167"/>
                  <a:gd name="T8" fmla="*/ 12 w 90"/>
                  <a:gd name="T9" fmla="*/ 0 h 167"/>
                  <a:gd name="T10" fmla="*/ 0 w 90"/>
                  <a:gd name="T11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167">
                    <a:moveTo>
                      <a:pt x="90" y="167"/>
                    </a:moveTo>
                    <a:lnTo>
                      <a:pt x="54" y="83"/>
                    </a:lnTo>
                    <a:lnTo>
                      <a:pt x="30" y="24"/>
                    </a:lnTo>
                    <a:lnTo>
                      <a:pt x="24" y="12"/>
                    </a:lnTo>
                    <a:lnTo>
                      <a:pt x="12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31" name="Freeform 203">
                <a:extLst>
                  <a:ext uri="{FF2B5EF4-FFF2-40B4-BE49-F238E27FC236}">
                    <a16:creationId xmlns:a16="http://schemas.microsoft.com/office/drawing/2014/main" id="{0DD5671F-5D10-441D-9DE7-0BE87CFE69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" y="2836"/>
                <a:ext cx="114" cy="168"/>
              </a:xfrm>
              <a:custGeom>
                <a:avLst/>
                <a:gdLst>
                  <a:gd name="T0" fmla="*/ 114 w 114"/>
                  <a:gd name="T1" fmla="*/ 168 h 168"/>
                  <a:gd name="T2" fmla="*/ 102 w 114"/>
                  <a:gd name="T3" fmla="*/ 144 h 168"/>
                  <a:gd name="T4" fmla="*/ 60 w 114"/>
                  <a:gd name="T5" fmla="*/ 48 h 168"/>
                  <a:gd name="T6" fmla="*/ 42 w 114"/>
                  <a:gd name="T7" fmla="*/ 24 h 168"/>
                  <a:gd name="T8" fmla="*/ 36 w 114"/>
                  <a:gd name="T9" fmla="*/ 12 h 168"/>
                  <a:gd name="T10" fmla="*/ 12 w 114"/>
                  <a:gd name="T11" fmla="*/ 0 h 168"/>
                  <a:gd name="T12" fmla="*/ 0 w 114"/>
                  <a:gd name="T13" fmla="*/ 6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4" h="168">
                    <a:moveTo>
                      <a:pt x="114" y="168"/>
                    </a:moveTo>
                    <a:lnTo>
                      <a:pt x="102" y="144"/>
                    </a:lnTo>
                    <a:lnTo>
                      <a:pt x="60" y="48"/>
                    </a:lnTo>
                    <a:lnTo>
                      <a:pt x="42" y="24"/>
                    </a:lnTo>
                    <a:lnTo>
                      <a:pt x="36" y="12"/>
                    </a:lnTo>
                    <a:lnTo>
                      <a:pt x="12" y="0"/>
                    </a:lnTo>
                    <a:lnTo>
                      <a:pt x="0" y="6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32" name="Freeform 204">
                <a:extLst>
                  <a:ext uri="{FF2B5EF4-FFF2-40B4-BE49-F238E27FC236}">
                    <a16:creationId xmlns:a16="http://schemas.microsoft.com/office/drawing/2014/main" id="{77B4BE42-0707-4A5E-B9C3-72958A5E2A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8" y="2920"/>
                <a:ext cx="192" cy="144"/>
              </a:xfrm>
              <a:custGeom>
                <a:avLst/>
                <a:gdLst>
                  <a:gd name="T0" fmla="*/ 0 w 192"/>
                  <a:gd name="T1" fmla="*/ 0 h 144"/>
                  <a:gd name="T2" fmla="*/ 42 w 192"/>
                  <a:gd name="T3" fmla="*/ 0 h 144"/>
                  <a:gd name="T4" fmla="*/ 66 w 192"/>
                  <a:gd name="T5" fmla="*/ 18 h 144"/>
                  <a:gd name="T6" fmla="*/ 102 w 192"/>
                  <a:gd name="T7" fmla="*/ 42 h 144"/>
                  <a:gd name="T8" fmla="*/ 192 w 192"/>
                  <a:gd name="T9" fmla="*/ 144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2" h="144">
                    <a:moveTo>
                      <a:pt x="0" y="0"/>
                    </a:moveTo>
                    <a:lnTo>
                      <a:pt x="42" y="0"/>
                    </a:lnTo>
                    <a:lnTo>
                      <a:pt x="66" y="18"/>
                    </a:lnTo>
                    <a:lnTo>
                      <a:pt x="102" y="42"/>
                    </a:lnTo>
                    <a:lnTo>
                      <a:pt x="192" y="14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33" name="Freeform 205">
                <a:extLst>
                  <a:ext uri="{FF2B5EF4-FFF2-40B4-BE49-F238E27FC236}">
                    <a16:creationId xmlns:a16="http://schemas.microsoft.com/office/drawing/2014/main" id="{2916CB19-FA39-4CBD-BC38-A05F0FD89B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0" y="2926"/>
                <a:ext cx="234" cy="150"/>
              </a:xfrm>
              <a:custGeom>
                <a:avLst/>
                <a:gdLst>
                  <a:gd name="T0" fmla="*/ 0 w 234"/>
                  <a:gd name="T1" fmla="*/ 12 h 150"/>
                  <a:gd name="T2" fmla="*/ 12 w 234"/>
                  <a:gd name="T3" fmla="*/ 0 h 150"/>
                  <a:gd name="T4" fmla="*/ 48 w 234"/>
                  <a:gd name="T5" fmla="*/ 0 h 150"/>
                  <a:gd name="T6" fmla="*/ 60 w 234"/>
                  <a:gd name="T7" fmla="*/ 6 h 150"/>
                  <a:gd name="T8" fmla="*/ 84 w 234"/>
                  <a:gd name="T9" fmla="*/ 12 h 150"/>
                  <a:gd name="T10" fmla="*/ 156 w 234"/>
                  <a:gd name="T11" fmla="*/ 60 h 150"/>
                  <a:gd name="T12" fmla="*/ 186 w 234"/>
                  <a:gd name="T13" fmla="*/ 84 h 150"/>
                  <a:gd name="T14" fmla="*/ 210 w 234"/>
                  <a:gd name="T15" fmla="*/ 108 h 150"/>
                  <a:gd name="T16" fmla="*/ 222 w 234"/>
                  <a:gd name="T17" fmla="*/ 126 h 150"/>
                  <a:gd name="T18" fmla="*/ 234 w 234"/>
                  <a:gd name="T19" fmla="*/ 138 h 150"/>
                  <a:gd name="T20" fmla="*/ 234 w 234"/>
                  <a:gd name="T21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34" h="150">
                    <a:moveTo>
                      <a:pt x="0" y="12"/>
                    </a:moveTo>
                    <a:lnTo>
                      <a:pt x="12" y="0"/>
                    </a:lnTo>
                    <a:lnTo>
                      <a:pt x="48" y="0"/>
                    </a:lnTo>
                    <a:lnTo>
                      <a:pt x="60" y="6"/>
                    </a:lnTo>
                    <a:lnTo>
                      <a:pt x="84" y="12"/>
                    </a:lnTo>
                    <a:lnTo>
                      <a:pt x="156" y="60"/>
                    </a:lnTo>
                    <a:lnTo>
                      <a:pt x="186" y="84"/>
                    </a:lnTo>
                    <a:lnTo>
                      <a:pt x="210" y="108"/>
                    </a:lnTo>
                    <a:lnTo>
                      <a:pt x="222" y="126"/>
                    </a:lnTo>
                    <a:lnTo>
                      <a:pt x="234" y="138"/>
                    </a:lnTo>
                    <a:lnTo>
                      <a:pt x="234" y="15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34" name="Freeform 206">
                <a:extLst>
                  <a:ext uri="{FF2B5EF4-FFF2-40B4-BE49-F238E27FC236}">
                    <a16:creationId xmlns:a16="http://schemas.microsoft.com/office/drawing/2014/main" id="{C0BB64FB-260E-4FCB-ADF1-B56523C046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8" y="2705"/>
                <a:ext cx="168" cy="84"/>
              </a:xfrm>
              <a:custGeom>
                <a:avLst/>
                <a:gdLst>
                  <a:gd name="T0" fmla="*/ 24 w 168"/>
                  <a:gd name="T1" fmla="*/ 18 h 84"/>
                  <a:gd name="T2" fmla="*/ 36 w 168"/>
                  <a:gd name="T3" fmla="*/ 12 h 84"/>
                  <a:gd name="T4" fmla="*/ 102 w 168"/>
                  <a:gd name="T5" fmla="*/ 12 h 84"/>
                  <a:gd name="T6" fmla="*/ 138 w 168"/>
                  <a:gd name="T7" fmla="*/ 0 h 84"/>
                  <a:gd name="T8" fmla="*/ 168 w 168"/>
                  <a:gd name="T9" fmla="*/ 0 h 84"/>
                  <a:gd name="T10" fmla="*/ 168 w 168"/>
                  <a:gd name="T11" fmla="*/ 18 h 84"/>
                  <a:gd name="T12" fmla="*/ 138 w 168"/>
                  <a:gd name="T13" fmla="*/ 36 h 84"/>
                  <a:gd name="T14" fmla="*/ 120 w 168"/>
                  <a:gd name="T15" fmla="*/ 42 h 84"/>
                  <a:gd name="T16" fmla="*/ 108 w 168"/>
                  <a:gd name="T17" fmla="*/ 54 h 84"/>
                  <a:gd name="T18" fmla="*/ 90 w 168"/>
                  <a:gd name="T19" fmla="*/ 66 h 84"/>
                  <a:gd name="T20" fmla="*/ 78 w 168"/>
                  <a:gd name="T21" fmla="*/ 72 h 84"/>
                  <a:gd name="T22" fmla="*/ 48 w 168"/>
                  <a:gd name="T23" fmla="*/ 72 h 84"/>
                  <a:gd name="T24" fmla="*/ 24 w 168"/>
                  <a:gd name="T25" fmla="*/ 84 h 84"/>
                  <a:gd name="T26" fmla="*/ 12 w 168"/>
                  <a:gd name="T27" fmla="*/ 84 h 84"/>
                  <a:gd name="T28" fmla="*/ 6 w 168"/>
                  <a:gd name="T29" fmla="*/ 78 h 84"/>
                  <a:gd name="T30" fmla="*/ 24 w 168"/>
                  <a:gd name="T31" fmla="*/ 72 h 84"/>
                  <a:gd name="T32" fmla="*/ 54 w 168"/>
                  <a:gd name="T33" fmla="*/ 42 h 84"/>
                  <a:gd name="T34" fmla="*/ 84 w 168"/>
                  <a:gd name="T35" fmla="*/ 30 h 84"/>
                  <a:gd name="T36" fmla="*/ 72 w 168"/>
                  <a:gd name="T37" fmla="*/ 24 h 84"/>
                  <a:gd name="T38" fmla="*/ 18 w 168"/>
                  <a:gd name="T39" fmla="*/ 42 h 84"/>
                  <a:gd name="T40" fmla="*/ 0 w 168"/>
                  <a:gd name="T41" fmla="*/ 42 h 84"/>
                  <a:gd name="T42" fmla="*/ 12 w 168"/>
                  <a:gd name="T43" fmla="*/ 36 h 84"/>
                  <a:gd name="T44" fmla="*/ 24 w 168"/>
                  <a:gd name="T45" fmla="*/ 18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68" h="84">
                    <a:moveTo>
                      <a:pt x="24" y="18"/>
                    </a:moveTo>
                    <a:lnTo>
                      <a:pt x="36" y="12"/>
                    </a:lnTo>
                    <a:lnTo>
                      <a:pt x="102" y="12"/>
                    </a:lnTo>
                    <a:lnTo>
                      <a:pt x="138" y="0"/>
                    </a:lnTo>
                    <a:lnTo>
                      <a:pt x="168" y="0"/>
                    </a:lnTo>
                    <a:lnTo>
                      <a:pt x="168" y="18"/>
                    </a:lnTo>
                    <a:lnTo>
                      <a:pt x="138" y="36"/>
                    </a:lnTo>
                    <a:lnTo>
                      <a:pt x="120" y="42"/>
                    </a:lnTo>
                    <a:lnTo>
                      <a:pt x="108" y="54"/>
                    </a:lnTo>
                    <a:lnTo>
                      <a:pt x="90" y="66"/>
                    </a:lnTo>
                    <a:lnTo>
                      <a:pt x="78" y="72"/>
                    </a:lnTo>
                    <a:lnTo>
                      <a:pt x="48" y="72"/>
                    </a:lnTo>
                    <a:lnTo>
                      <a:pt x="24" y="84"/>
                    </a:lnTo>
                    <a:lnTo>
                      <a:pt x="12" y="84"/>
                    </a:lnTo>
                    <a:lnTo>
                      <a:pt x="6" y="78"/>
                    </a:lnTo>
                    <a:lnTo>
                      <a:pt x="24" y="72"/>
                    </a:lnTo>
                    <a:lnTo>
                      <a:pt x="54" y="42"/>
                    </a:lnTo>
                    <a:lnTo>
                      <a:pt x="84" y="30"/>
                    </a:lnTo>
                    <a:lnTo>
                      <a:pt x="72" y="24"/>
                    </a:lnTo>
                    <a:lnTo>
                      <a:pt x="18" y="42"/>
                    </a:lnTo>
                    <a:lnTo>
                      <a:pt x="0" y="42"/>
                    </a:lnTo>
                    <a:lnTo>
                      <a:pt x="12" y="36"/>
                    </a:lnTo>
                    <a:lnTo>
                      <a:pt x="24" y="18"/>
                    </a:lnTo>
                    <a:close/>
                  </a:path>
                </a:pathLst>
              </a:custGeom>
              <a:solidFill>
                <a:srgbClr val="C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6336" name="Freeform 208">
              <a:extLst>
                <a:ext uri="{FF2B5EF4-FFF2-40B4-BE49-F238E27FC236}">
                  <a16:creationId xmlns:a16="http://schemas.microsoft.com/office/drawing/2014/main" id="{AAB942D2-323E-4A87-B48C-B2B6A9B5F09B}"/>
                </a:ext>
              </a:extLst>
            </p:cNvPr>
            <p:cNvSpPr>
              <a:spLocks/>
            </p:cNvSpPr>
            <p:nvPr/>
          </p:nvSpPr>
          <p:spPr bwMode="auto">
            <a:xfrm>
              <a:off x="896" y="2765"/>
              <a:ext cx="174" cy="53"/>
            </a:xfrm>
            <a:custGeom>
              <a:avLst/>
              <a:gdLst>
                <a:gd name="T0" fmla="*/ 114 w 174"/>
                <a:gd name="T1" fmla="*/ 0 h 53"/>
                <a:gd name="T2" fmla="*/ 90 w 174"/>
                <a:gd name="T3" fmla="*/ 0 h 53"/>
                <a:gd name="T4" fmla="*/ 60 w 174"/>
                <a:gd name="T5" fmla="*/ 12 h 53"/>
                <a:gd name="T6" fmla="*/ 36 w 174"/>
                <a:gd name="T7" fmla="*/ 24 h 53"/>
                <a:gd name="T8" fmla="*/ 24 w 174"/>
                <a:gd name="T9" fmla="*/ 36 h 53"/>
                <a:gd name="T10" fmla="*/ 0 w 174"/>
                <a:gd name="T11" fmla="*/ 53 h 53"/>
                <a:gd name="T12" fmla="*/ 30 w 174"/>
                <a:gd name="T13" fmla="*/ 41 h 53"/>
                <a:gd name="T14" fmla="*/ 60 w 174"/>
                <a:gd name="T15" fmla="*/ 36 h 53"/>
                <a:gd name="T16" fmla="*/ 84 w 174"/>
                <a:gd name="T17" fmla="*/ 36 h 53"/>
                <a:gd name="T18" fmla="*/ 102 w 174"/>
                <a:gd name="T19" fmla="*/ 41 h 53"/>
                <a:gd name="T20" fmla="*/ 126 w 174"/>
                <a:gd name="T21" fmla="*/ 36 h 53"/>
                <a:gd name="T22" fmla="*/ 144 w 174"/>
                <a:gd name="T23" fmla="*/ 24 h 53"/>
                <a:gd name="T24" fmla="*/ 174 w 174"/>
                <a:gd name="T25" fmla="*/ 12 h 53"/>
                <a:gd name="T26" fmla="*/ 114 w 174"/>
                <a:gd name="T2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4" h="53">
                  <a:moveTo>
                    <a:pt x="114" y="0"/>
                  </a:moveTo>
                  <a:lnTo>
                    <a:pt x="90" y="0"/>
                  </a:lnTo>
                  <a:lnTo>
                    <a:pt x="60" y="12"/>
                  </a:lnTo>
                  <a:lnTo>
                    <a:pt x="36" y="24"/>
                  </a:lnTo>
                  <a:lnTo>
                    <a:pt x="24" y="36"/>
                  </a:lnTo>
                  <a:lnTo>
                    <a:pt x="0" y="53"/>
                  </a:lnTo>
                  <a:lnTo>
                    <a:pt x="30" y="41"/>
                  </a:lnTo>
                  <a:lnTo>
                    <a:pt x="60" y="36"/>
                  </a:lnTo>
                  <a:lnTo>
                    <a:pt x="84" y="36"/>
                  </a:lnTo>
                  <a:lnTo>
                    <a:pt x="102" y="41"/>
                  </a:lnTo>
                  <a:lnTo>
                    <a:pt x="126" y="36"/>
                  </a:lnTo>
                  <a:lnTo>
                    <a:pt x="144" y="24"/>
                  </a:lnTo>
                  <a:lnTo>
                    <a:pt x="174" y="12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37" name="Freeform 209">
              <a:extLst>
                <a:ext uri="{FF2B5EF4-FFF2-40B4-BE49-F238E27FC236}">
                  <a16:creationId xmlns:a16="http://schemas.microsoft.com/office/drawing/2014/main" id="{B0630801-AABD-40F1-B267-36E573D7A82D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" y="2830"/>
              <a:ext cx="216" cy="48"/>
            </a:xfrm>
            <a:custGeom>
              <a:avLst/>
              <a:gdLst>
                <a:gd name="T0" fmla="*/ 36 w 216"/>
                <a:gd name="T1" fmla="*/ 18 h 48"/>
                <a:gd name="T2" fmla="*/ 72 w 216"/>
                <a:gd name="T3" fmla="*/ 6 h 48"/>
                <a:gd name="T4" fmla="*/ 120 w 216"/>
                <a:gd name="T5" fmla="*/ 6 h 48"/>
                <a:gd name="T6" fmla="*/ 138 w 216"/>
                <a:gd name="T7" fmla="*/ 0 h 48"/>
                <a:gd name="T8" fmla="*/ 216 w 216"/>
                <a:gd name="T9" fmla="*/ 0 h 48"/>
                <a:gd name="T10" fmla="*/ 162 w 216"/>
                <a:gd name="T11" fmla="*/ 36 h 48"/>
                <a:gd name="T12" fmla="*/ 144 w 216"/>
                <a:gd name="T13" fmla="*/ 42 h 48"/>
                <a:gd name="T14" fmla="*/ 114 w 216"/>
                <a:gd name="T15" fmla="*/ 48 h 48"/>
                <a:gd name="T16" fmla="*/ 102 w 216"/>
                <a:gd name="T17" fmla="*/ 48 h 48"/>
                <a:gd name="T18" fmla="*/ 126 w 216"/>
                <a:gd name="T19" fmla="*/ 36 h 48"/>
                <a:gd name="T20" fmla="*/ 144 w 216"/>
                <a:gd name="T21" fmla="*/ 24 h 48"/>
                <a:gd name="T22" fmla="*/ 108 w 216"/>
                <a:gd name="T23" fmla="*/ 24 h 48"/>
                <a:gd name="T24" fmla="*/ 72 w 216"/>
                <a:gd name="T25" fmla="*/ 36 h 48"/>
                <a:gd name="T26" fmla="*/ 0 w 216"/>
                <a:gd name="T27" fmla="*/ 30 h 48"/>
                <a:gd name="T28" fmla="*/ 36 w 216"/>
                <a:gd name="T29" fmla="*/ 1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6" h="48">
                  <a:moveTo>
                    <a:pt x="36" y="18"/>
                  </a:moveTo>
                  <a:lnTo>
                    <a:pt x="72" y="6"/>
                  </a:lnTo>
                  <a:lnTo>
                    <a:pt x="120" y="6"/>
                  </a:lnTo>
                  <a:lnTo>
                    <a:pt x="138" y="0"/>
                  </a:lnTo>
                  <a:lnTo>
                    <a:pt x="216" y="0"/>
                  </a:lnTo>
                  <a:lnTo>
                    <a:pt x="162" y="36"/>
                  </a:lnTo>
                  <a:lnTo>
                    <a:pt x="144" y="42"/>
                  </a:lnTo>
                  <a:lnTo>
                    <a:pt x="114" y="48"/>
                  </a:lnTo>
                  <a:lnTo>
                    <a:pt x="102" y="48"/>
                  </a:lnTo>
                  <a:lnTo>
                    <a:pt x="126" y="36"/>
                  </a:lnTo>
                  <a:lnTo>
                    <a:pt x="144" y="24"/>
                  </a:lnTo>
                  <a:lnTo>
                    <a:pt x="108" y="24"/>
                  </a:lnTo>
                  <a:lnTo>
                    <a:pt x="72" y="36"/>
                  </a:lnTo>
                  <a:lnTo>
                    <a:pt x="0" y="30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38" name="Freeform 210">
              <a:extLst>
                <a:ext uri="{FF2B5EF4-FFF2-40B4-BE49-F238E27FC236}">
                  <a16:creationId xmlns:a16="http://schemas.microsoft.com/office/drawing/2014/main" id="{6EAE6B6B-33F0-4BA4-9791-52601C946C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" y="2453"/>
              <a:ext cx="60" cy="36"/>
            </a:xfrm>
            <a:custGeom>
              <a:avLst/>
              <a:gdLst>
                <a:gd name="T0" fmla="*/ 54 w 60"/>
                <a:gd name="T1" fmla="*/ 0 h 36"/>
                <a:gd name="T2" fmla="*/ 48 w 60"/>
                <a:gd name="T3" fmla="*/ 0 h 36"/>
                <a:gd name="T4" fmla="*/ 36 w 60"/>
                <a:gd name="T5" fmla="*/ 12 h 36"/>
                <a:gd name="T6" fmla="*/ 24 w 60"/>
                <a:gd name="T7" fmla="*/ 18 h 36"/>
                <a:gd name="T8" fmla="*/ 0 w 60"/>
                <a:gd name="T9" fmla="*/ 36 h 36"/>
                <a:gd name="T10" fmla="*/ 18 w 60"/>
                <a:gd name="T11" fmla="*/ 24 h 36"/>
                <a:gd name="T12" fmla="*/ 42 w 60"/>
                <a:gd name="T13" fmla="*/ 24 h 36"/>
                <a:gd name="T14" fmla="*/ 54 w 60"/>
                <a:gd name="T15" fmla="*/ 18 h 36"/>
                <a:gd name="T16" fmla="*/ 60 w 60"/>
                <a:gd name="T17" fmla="*/ 12 h 36"/>
                <a:gd name="T18" fmla="*/ 60 w 60"/>
                <a:gd name="T19" fmla="*/ 6 h 36"/>
                <a:gd name="T20" fmla="*/ 54 w 60"/>
                <a:gd name="T21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36">
                  <a:moveTo>
                    <a:pt x="54" y="0"/>
                  </a:moveTo>
                  <a:lnTo>
                    <a:pt x="48" y="0"/>
                  </a:lnTo>
                  <a:lnTo>
                    <a:pt x="36" y="12"/>
                  </a:lnTo>
                  <a:lnTo>
                    <a:pt x="24" y="18"/>
                  </a:lnTo>
                  <a:lnTo>
                    <a:pt x="0" y="36"/>
                  </a:lnTo>
                  <a:lnTo>
                    <a:pt x="18" y="24"/>
                  </a:lnTo>
                  <a:lnTo>
                    <a:pt x="42" y="24"/>
                  </a:lnTo>
                  <a:lnTo>
                    <a:pt x="54" y="18"/>
                  </a:lnTo>
                  <a:lnTo>
                    <a:pt x="60" y="12"/>
                  </a:lnTo>
                  <a:lnTo>
                    <a:pt x="60" y="6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39" name="Freeform 211">
              <a:extLst>
                <a:ext uri="{FF2B5EF4-FFF2-40B4-BE49-F238E27FC236}">
                  <a16:creationId xmlns:a16="http://schemas.microsoft.com/office/drawing/2014/main" id="{B342B3B7-0D0C-46B0-B3CA-ACD17CAFF41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" y="2441"/>
              <a:ext cx="107" cy="30"/>
            </a:xfrm>
            <a:custGeom>
              <a:avLst/>
              <a:gdLst>
                <a:gd name="T0" fmla="*/ 12 w 107"/>
                <a:gd name="T1" fmla="*/ 18 h 30"/>
                <a:gd name="T2" fmla="*/ 24 w 107"/>
                <a:gd name="T3" fmla="*/ 12 h 30"/>
                <a:gd name="T4" fmla="*/ 30 w 107"/>
                <a:gd name="T5" fmla="*/ 6 h 30"/>
                <a:gd name="T6" fmla="*/ 71 w 107"/>
                <a:gd name="T7" fmla="*/ 6 h 30"/>
                <a:gd name="T8" fmla="*/ 83 w 107"/>
                <a:gd name="T9" fmla="*/ 0 h 30"/>
                <a:gd name="T10" fmla="*/ 107 w 107"/>
                <a:gd name="T11" fmla="*/ 0 h 30"/>
                <a:gd name="T12" fmla="*/ 83 w 107"/>
                <a:gd name="T13" fmla="*/ 6 h 30"/>
                <a:gd name="T14" fmla="*/ 71 w 107"/>
                <a:gd name="T15" fmla="*/ 12 h 30"/>
                <a:gd name="T16" fmla="*/ 65 w 107"/>
                <a:gd name="T17" fmla="*/ 24 h 30"/>
                <a:gd name="T18" fmla="*/ 53 w 107"/>
                <a:gd name="T19" fmla="*/ 24 h 30"/>
                <a:gd name="T20" fmla="*/ 42 w 107"/>
                <a:gd name="T21" fmla="*/ 18 h 30"/>
                <a:gd name="T22" fmla="*/ 18 w 107"/>
                <a:gd name="T23" fmla="*/ 18 h 30"/>
                <a:gd name="T24" fmla="*/ 0 w 107"/>
                <a:gd name="T25" fmla="*/ 30 h 30"/>
                <a:gd name="T26" fmla="*/ 12 w 107"/>
                <a:gd name="T27" fmla="*/ 18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7" h="30">
                  <a:moveTo>
                    <a:pt x="12" y="18"/>
                  </a:moveTo>
                  <a:lnTo>
                    <a:pt x="24" y="12"/>
                  </a:lnTo>
                  <a:lnTo>
                    <a:pt x="30" y="6"/>
                  </a:lnTo>
                  <a:lnTo>
                    <a:pt x="71" y="6"/>
                  </a:lnTo>
                  <a:lnTo>
                    <a:pt x="83" y="0"/>
                  </a:lnTo>
                  <a:lnTo>
                    <a:pt x="107" y="0"/>
                  </a:lnTo>
                  <a:lnTo>
                    <a:pt x="83" y="6"/>
                  </a:lnTo>
                  <a:lnTo>
                    <a:pt x="71" y="12"/>
                  </a:lnTo>
                  <a:lnTo>
                    <a:pt x="65" y="24"/>
                  </a:lnTo>
                  <a:lnTo>
                    <a:pt x="53" y="24"/>
                  </a:lnTo>
                  <a:lnTo>
                    <a:pt x="42" y="18"/>
                  </a:lnTo>
                  <a:lnTo>
                    <a:pt x="18" y="18"/>
                  </a:lnTo>
                  <a:lnTo>
                    <a:pt x="0" y="30"/>
                  </a:lnTo>
                  <a:lnTo>
                    <a:pt x="12" y="18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40" name="Freeform 212">
              <a:extLst>
                <a:ext uri="{FF2B5EF4-FFF2-40B4-BE49-F238E27FC236}">
                  <a16:creationId xmlns:a16="http://schemas.microsoft.com/office/drawing/2014/main" id="{30616C27-6690-4D0B-977D-E4E0975C576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" y="2465"/>
              <a:ext cx="131" cy="54"/>
            </a:xfrm>
            <a:custGeom>
              <a:avLst/>
              <a:gdLst>
                <a:gd name="T0" fmla="*/ 42 w 131"/>
                <a:gd name="T1" fmla="*/ 36 h 54"/>
                <a:gd name="T2" fmla="*/ 59 w 131"/>
                <a:gd name="T3" fmla="*/ 30 h 54"/>
                <a:gd name="T4" fmla="*/ 77 w 131"/>
                <a:gd name="T5" fmla="*/ 12 h 54"/>
                <a:gd name="T6" fmla="*/ 95 w 131"/>
                <a:gd name="T7" fmla="*/ 6 h 54"/>
                <a:gd name="T8" fmla="*/ 131 w 131"/>
                <a:gd name="T9" fmla="*/ 0 h 54"/>
                <a:gd name="T10" fmla="*/ 101 w 131"/>
                <a:gd name="T11" fmla="*/ 12 h 54"/>
                <a:gd name="T12" fmla="*/ 77 w 131"/>
                <a:gd name="T13" fmla="*/ 24 h 54"/>
                <a:gd name="T14" fmla="*/ 36 w 131"/>
                <a:gd name="T15" fmla="*/ 48 h 54"/>
                <a:gd name="T16" fmla="*/ 30 w 131"/>
                <a:gd name="T17" fmla="*/ 54 h 54"/>
                <a:gd name="T18" fmla="*/ 18 w 131"/>
                <a:gd name="T19" fmla="*/ 48 h 54"/>
                <a:gd name="T20" fmla="*/ 0 w 131"/>
                <a:gd name="T21" fmla="*/ 30 h 54"/>
                <a:gd name="T22" fmla="*/ 30 w 131"/>
                <a:gd name="T23" fmla="*/ 36 h 54"/>
                <a:gd name="T24" fmla="*/ 42 w 131"/>
                <a:gd name="T25" fmla="*/ 36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1" h="54">
                  <a:moveTo>
                    <a:pt x="42" y="36"/>
                  </a:moveTo>
                  <a:lnTo>
                    <a:pt x="59" y="30"/>
                  </a:lnTo>
                  <a:lnTo>
                    <a:pt x="77" y="12"/>
                  </a:lnTo>
                  <a:lnTo>
                    <a:pt x="95" y="6"/>
                  </a:lnTo>
                  <a:lnTo>
                    <a:pt x="131" y="0"/>
                  </a:lnTo>
                  <a:lnTo>
                    <a:pt x="101" y="12"/>
                  </a:lnTo>
                  <a:lnTo>
                    <a:pt x="77" y="24"/>
                  </a:lnTo>
                  <a:lnTo>
                    <a:pt x="36" y="48"/>
                  </a:lnTo>
                  <a:lnTo>
                    <a:pt x="30" y="54"/>
                  </a:lnTo>
                  <a:lnTo>
                    <a:pt x="18" y="48"/>
                  </a:lnTo>
                  <a:lnTo>
                    <a:pt x="0" y="30"/>
                  </a:lnTo>
                  <a:lnTo>
                    <a:pt x="30" y="36"/>
                  </a:lnTo>
                  <a:lnTo>
                    <a:pt x="42" y="3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41" name="Freeform 213">
              <a:extLst>
                <a:ext uri="{FF2B5EF4-FFF2-40B4-BE49-F238E27FC236}">
                  <a16:creationId xmlns:a16="http://schemas.microsoft.com/office/drawing/2014/main" id="{2C08701D-232D-4E75-8EBC-DFE2AD3BC208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" y="2405"/>
              <a:ext cx="66" cy="30"/>
            </a:xfrm>
            <a:custGeom>
              <a:avLst/>
              <a:gdLst>
                <a:gd name="T0" fmla="*/ 54 w 66"/>
                <a:gd name="T1" fmla="*/ 6 h 30"/>
                <a:gd name="T2" fmla="*/ 36 w 66"/>
                <a:gd name="T3" fmla="*/ 12 h 30"/>
                <a:gd name="T4" fmla="*/ 30 w 66"/>
                <a:gd name="T5" fmla="*/ 18 h 30"/>
                <a:gd name="T6" fmla="*/ 18 w 66"/>
                <a:gd name="T7" fmla="*/ 24 h 30"/>
                <a:gd name="T8" fmla="*/ 0 w 66"/>
                <a:gd name="T9" fmla="*/ 30 h 30"/>
                <a:gd name="T10" fmla="*/ 18 w 66"/>
                <a:gd name="T11" fmla="*/ 30 h 30"/>
                <a:gd name="T12" fmla="*/ 42 w 66"/>
                <a:gd name="T13" fmla="*/ 24 h 30"/>
                <a:gd name="T14" fmla="*/ 54 w 66"/>
                <a:gd name="T15" fmla="*/ 18 h 30"/>
                <a:gd name="T16" fmla="*/ 66 w 66"/>
                <a:gd name="T17" fmla="*/ 0 h 30"/>
                <a:gd name="T18" fmla="*/ 54 w 66"/>
                <a:gd name="T19" fmla="*/ 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6" h="30">
                  <a:moveTo>
                    <a:pt x="54" y="6"/>
                  </a:moveTo>
                  <a:lnTo>
                    <a:pt x="36" y="12"/>
                  </a:lnTo>
                  <a:lnTo>
                    <a:pt x="30" y="18"/>
                  </a:lnTo>
                  <a:lnTo>
                    <a:pt x="18" y="24"/>
                  </a:lnTo>
                  <a:lnTo>
                    <a:pt x="0" y="30"/>
                  </a:lnTo>
                  <a:lnTo>
                    <a:pt x="18" y="30"/>
                  </a:lnTo>
                  <a:lnTo>
                    <a:pt x="42" y="24"/>
                  </a:lnTo>
                  <a:lnTo>
                    <a:pt x="54" y="18"/>
                  </a:lnTo>
                  <a:lnTo>
                    <a:pt x="66" y="0"/>
                  </a:lnTo>
                  <a:lnTo>
                    <a:pt x="54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42" name="Freeform 214">
              <a:extLst>
                <a:ext uri="{FF2B5EF4-FFF2-40B4-BE49-F238E27FC236}">
                  <a16:creationId xmlns:a16="http://schemas.microsoft.com/office/drawing/2014/main" id="{5E036C00-493C-4645-BC4F-A8CF8D14FC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" y="2214"/>
              <a:ext cx="72" cy="30"/>
            </a:xfrm>
            <a:custGeom>
              <a:avLst/>
              <a:gdLst>
                <a:gd name="T0" fmla="*/ 12 w 72"/>
                <a:gd name="T1" fmla="*/ 18 h 30"/>
                <a:gd name="T2" fmla="*/ 24 w 72"/>
                <a:gd name="T3" fmla="*/ 12 h 30"/>
                <a:gd name="T4" fmla="*/ 42 w 72"/>
                <a:gd name="T5" fmla="*/ 12 h 30"/>
                <a:gd name="T6" fmla="*/ 60 w 72"/>
                <a:gd name="T7" fmla="*/ 6 h 30"/>
                <a:gd name="T8" fmla="*/ 72 w 72"/>
                <a:gd name="T9" fmla="*/ 0 h 30"/>
                <a:gd name="T10" fmla="*/ 48 w 72"/>
                <a:gd name="T11" fmla="*/ 18 h 30"/>
                <a:gd name="T12" fmla="*/ 42 w 72"/>
                <a:gd name="T13" fmla="*/ 18 h 30"/>
                <a:gd name="T14" fmla="*/ 36 w 72"/>
                <a:gd name="T15" fmla="*/ 24 h 30"/>
                <a:gd name="T16" fmla="*/ 24 w 72"/>
                <a:gd name="T17" fmla="*/ 24 h 30"/>
                <a:gd name="T18" fmla="*/ 0 w 72"/>
                <a:gd name="T19" fmla="*/ 30 h 30"/>
                <a:gd name="T20" fmla="*/ 12 w 72"/>
                <a:gd name="T21" fmla="*/ 18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" h="30">
                  <a:moveTo>
                    <a:pt x="12" y="18"/>
                  </a:moveTo>
                  <a:lnTo>
                    <a:pt x="24" y="12"/>
                  </a:lnTo>
                  <a:lnTo>
                    <a:pt x="42" y="12"/>
                  </a:lnTo>
                  <a:lnTo>
                    <a:pt x="60" y="6"/>
                  </a:lnTo>
                  <a:lnTo>
                    <a:pt x="72" y="0"/>
                  </a:lnTo>
                  <a:lnTo>
                    <a:pt x="48" y="18"/>
                  </a:lnTo>
                  <a:lnTo>
                    <a:pt x="42" y="18"/>
                  </a:lnTo>
                  <a:lnTo>
                    <a:pt x="36" y="24"/>
                  </a:lnTo>
                  <a:lnTo>
                    <a:pt x="24" y="24"/>
                  </a:lnTo>
                  <a:lnTo>
                    <a:pt x="0" y="30"/>
                  </a:lnTo>
                  <a:lnTo>
                    <a:pt x="12" y="18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43" name="Freeform 215">
              <a:extLst>
                <a:ext uri="{FF2B5EF4-FFF2-40B4-BE49-F238E27FC236}">
                  <a16:creationId xmlns:a16="http://schemas.microsoft.com/office/drawing/2014/main" id="{7086E507-A68B-4F4A-A6E3-17940AA58B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" y="2250"/>
              <a:ext cx="66" cy="36"/>
            </a:xfrm>
            <a:custGeom>
              <a:avLst/>
              <a:gdLst>
                <a:gd name="T0" fmla="*/ 36 w 66"/>
                <a:gd name="T1" fmla="*/ 12 h 36"/>
                <a:gd name="T2" fmla="*/ 30 w 66"/>
                <a:gd name="T3" fmla="*/ 18 h 36"/>
                <a:gd name="T4" fmla="*/ 0 w 66"/>
                <a:gd name="T5" fmla="*/ 36 h 36"/>
                <a:gd name="T6" fmla="*/ 30 w 66"/>
                <a:gd name="T7" fmla="*/ 30 h 36"/>
                <a:gd name="T8" fmla="*/ 66 w 66"/>
                <a:gd name="T9" fmla="*/ 0 h 36"/>
                <a:gd name="T10" fmla="*/ 36 w 66"/>
                <a:gd name="T11" fmla="*/ 1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36">
                  <a:moveTo>
                    <a:pt x="36" y="12"/>
                  </a:moveTo>
                  <a:lnTo>
                    <a:pt x="30" y="18"/>
                  </a:lnTo>
                  <a:lnTo>
                    <a:pt x="0" y="36"/>
                  </a:lnTo>
                  <a:lnTo>
                    <a:pt x="30" y="30"/>
                  </a:lnTo>
                  <a:lnTo>
                    <a:pt x="66" y="0"/>
                  </a:lnTo>
                  <a:lnTo>
                    <a:pt x="36" y="12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44" name="Freeform 216">
              <a:extLst>
                <a:ext uri="{FF2B5EF4-FFF2-40B4-BE49-F238E27FC236}">
                  <a16:creationId xmlns:a16="http://schemas.microsoft.com/office/drawing/2014/main" id="{0D1902A0-B378-438E-9A52-9FF4376F9F91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" y="2226"/>
              <a:ext cx="198" cy="36"/>
            </a:xfrm>
            <a:custGeom>
              <a:avLst/>
              <a:gdLst>
                <a:gd name="T0" fmla="*/ 54 w 198"/>
                <a:gd name="T1" fmla="*/ 6 h 36"/>
                <a:gd name="T2" fmla="*/ 72 w 198"/>
                <a:gd name="T3" fmla="*/ 6 h 36"/>
                <a:gd name="T4" fmla="*/ 90 w 198"/>
                <a:gd name="T5" fmla="*/ 0 h 36"/>
                <a:gd name="T6" fmla="*/ 108 w 198"/>
                <a:gd name="T7" fmla="*/ 0 h 36"/>
                <a:gd name="T8" fmla="*/ 126 w 198"/>
                <a:gd name="T9" fmla="*/ 6 h 36"/>
                <a:gd name="T10" fmla="*/ 138 w 198"/>
                <a:gd name="T11" fmla="*/ 12 h 36"/>
                <a:gd name="T12" fmla="*/ 156 w 198"/>
                <a:gd name="T13" fmla="*/ 12 h 36"/>
                <a:gd name="T14" fmla="*/ 198 w 198"/>
                <a:gd name="T15" fmla="*/ 6 h 36"/>
                <a:gd name="T16" fmla="*/ 168 w 198"/>
                <a:gd name="T17" fmla="*/ 12 h 36"/>
                <a:gd name="T18" fmla="*/ 132 w 198"/>
                <a:gd name="T19" fmla="*/ 18 h 36"/>
                <a:gd name="T20" fmla="*/ 102 w 198"/>
                <a:gd name="T21" fmla="*/ 24 h 36"/>
                <a:gd name="T22" fmla="*/ 66 w 198"/>
                <a:gd name="T23" fmla="*/ 36 h 36"/>
                <a:gd name="T24" fmla="*/ 0 w 198"/>
                <a:gd name="T25" fmla="*/ 36 h 36"/>
                <a:gd name="T26" fmla="*/ 54 w 198"/>
                <a:gd name="T27" fmla="*/ 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8" h="36">
                  <a:moveTo>
                    <a:pt x="54" y="6"/>
                  </a:moveTo>
                  <a:lnTo>
                    <a:pt x="72" y="6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6" y="6"/>
                  </a:lnTo>
                  <a:lnTo>
                    <a:pt x="138" y="12"/>
                  </a:lnTo>
                  <a:lnTo>
                    <a:pt x="156" y="12"/>
                  </a:lnTo>
                  <a:lnTo>
                    <a:pt x="198" y="6"/>
                  </a:lnTo>
                  <a:lnTo>
                    <a:pt x="168" y="12"/>
                  </a:lnTo>
                  <a:lnTo>
                    <a:pt x="132" y="18"/>
                  </a:lnTo>
                  <a:lnTo>
                    <a:pt x="102" y="24"/>
                  </a:lnTo>
                  <a:lnTo>
                    <a:pt x="66" y="36"/>
                  </a:lnTo>
                  <a:lnTo>
                    <a:pt x="0" y="36"/>
                  </a:lnTo>
                  <a:lnTo>
                    <a:pt x="54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45" name="Freeform 217">
              <a:extLst>
                <a:ext uri="{FF2B5EF4-FFF2-40B4-BE49-F238E27FC236}">
                  <a16:creationId xmlns:a16="http://schemas.microsoft.com/office/drawing/2014/main" id="{A4BB22C1-F88F-43BC-B92E-4D9A2077746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" y="2286"/>
              <a:ext cx="132" cy="30"/>
            </a:xfrm>
            <a:custGeom>
              <a:avLst/>
              <a:gdLst>
                <a:gd name="T0" fmla="*/ 30 w 132"/>
                <a:gd name="T1" fmla="*/ 18 h 30"/>
                <a:gd name="T2" fmla="*/ 42 w 132"/>
                <a:gd name="T3" fmla="*/ 12 h 30"/>
                <a:gd name="T4" fmla="*/ 60 w 132"/>
                <a:gd name="T5" fmla="*/ 6 h 30"/>
                <a:gd name="T6" fmla="*/ 108 w 132"/>
                <a:gd name="T7" fmla="*/ 6 h 30"/>
                <a:gd name="T8" fmla="*/ 132 w 132"/>
                <a:gd name="T9" fmla="*/ 0 h 30"/>
                <a:gd name="T10" fmla="*/ 108 w 132"/>
                <a:gd name="T11" fmla="*/ 12 h 30"/>
                <a:gd name="T12" fmla="*/ 96 w 132"/>
                <a:gd name="T13" fmla="*/ 12 h 30"/>
                <a:gd name="T14" fmla="*/ 72 w 132"/>
                <a:gd name="T15" fmla="*/ 18 h 30"/>
                <a:gd name="T16" fmla="*/ 36 w 132"/>
                <a:gd name="T17" fmla="*/ 24 h 30"/>
                <a:gd name="T18" fmla="*/ 18 w 132"/>
                <a:gd name="T19" fmla="*/ 30 h 30"/>
                <a:gd name="T20" fmla="*/ 0 w 132"/>
                <a:gd name="T21" fmla="*/ 24 h 30"/>
                <a:gd name="T22" fmla="*/ 30 w 132"/>
                <a:gd name="T23" fmla="*/ 18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2" h="30">
                  <a:moveTo>
                    <a:pt x="30" y="18"/>
                  </a:moveTo>
                  <a:lnTo>
                    <a:pt x="42" y="12"/>
                  </a:lnTo>
                  <a:lnTo>
                    <a:pt x="60" y="6"/>
                  </a:lnTo>
                  <a:lnTo>
                    <a:pt x="108" y="6"/>
                  </a:lnTo>
                  <a:lnTo>
                    <a:pt x="132" y="0"/>
                  </a:lnTo>
                  <a:lnTo>
                    <a:pt x="108" y="12"/>
                  </a:lnTo>
                  <a:lnTo>
                    <a:pt x="96" y="12"/>
                  </a:lnTo>
                  <a:lnTo>
                    <a:pt x="72" y="18"/>
                  </a:lnTo>
                  <a:lnTo>
                    <a:pt x="36" y="24"/>
                  </a:lnTo>
                  <a:lnTo>
                    <a:pt x="18" y="30"/>
                  </a:lnTo>
                  <a:lnTo>
                    <a:pt x="0" y="24"/>
                  </a:lnTo>
                  <a:lnTo>
                    <a:pt x="30" y="18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46" name="Freeform 218">
              <a:extLst>
                <a:ext uri="{FF2B5EF4-FFF2-40B4-BE49-F238E27FC236}">
                  <a16:creationId xmlns:a16="http://schemas.microsoft.com/office/drawing/2014/main" id="{7E18A18D-6EAB-4EA0-B7E8-69FBB1E41403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" y="2471"/>
              <a:ext cx="174" cy="60"/>
            </a:xfrm>
            <a:custGeom>
              <a:avLst/>
              <a:gdLst>
                <a:gd name="T0" fmla="*/ 162 w 174"/>
                <a:gd name="T1" fmla="*/ 0 h 60"/>
                <a:gd name="T2" fmla="*/ 114 w 174"/>
                <a:gd name="T3" fmla="*/ 24 h 60"/>
                <a:gd name="T4" fmla="*/ 120 w 174"/>
                <a:gd name="T5" fmla="*/ 0 h 60"/>
                <a:gd name="T6" fmla="*/ 96 w 174"/>
                <a:gd name="T7" fmla="*/ 12 h 60"/>
                <a:gd name="T8" fmla="*/ 78 w 174"/>
                <a:gd name="T9" fmla="*/ 30 h 60"/>
                <a:gd name="T10" fmla="*/ 54 w 174"/>
                <a:gd name="T11" fmla="*/ 42 h 60"/>
                <a:gd name="T12" fmla="*/ 30 w 174"/>
                <a:gd name="T13" fmla="*/ 48 h 60"/>
                <a:gd name="T14" fmla="*/ 0 w 174"/>
                <a:gd name="T15" fmla="*/ 60 h 60"/>
                <a:gd name="T16" fmla="*/ 66 w 174"/>
                <a:gd name="T17" fmla="*/ 60 h 60"/>
                <a:gd name="T18" fmla="*/ 96 w 174"/>
                <a:gd name="T19" fmla="*/ 54 h 60"/>
                <a:gd name="T20" fmla="*/ 114 w 174"/>
                <a:gd name="T21" fmla="*/ 48 h 60"/>
                <a:gd name="T22" fmla="*/ 126 w 174"/>
                <a:gd name="T23" fmla="*/ 42 h 60"/>
                <a:gd name="T24" fmla="*/ 156 w 174"/>
                <a:gd name="T25" fmla="*/ 12 h 60"/>
                <a:gd name="T26" fmla="*/ 174 w 174"/>
                <a:gd name="T27" fmla="*/ 6 h 60"/>
                <a:gd name="T28" fmla="*/ 162 w 174"/>
                <a:gd name="T2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4" h="60">
                  <a:moveTo>
                    <a:pt x="162" y="0"/>
                  </a:moveTo>
                  <a:lnTo>
                    <a:pt x="114" y="24"/>
                  </a:lnTo>
                  <a:lnTo>
                    <a:pt x="120" y="0"/>
                  </a:lnTo>
                  <a:lnTo>
                    <a:pt x="96" y="12"/>
                  </a:lnTo>
                  <a:lnTo>
                    <a:pt x="78" y="30"/>
                  </a:lnTo>
                  <a:lnTo>
                    <a:pt x="54" y="42"/>
                  </a:lnTo>
                  <a:lnTo>
                    <a:pt x="30" y="48"/>
                  </a:lnTo>
                  <a:lnTo>
                    <a:pt x="0" y="60"/>
                  </a:lnTo>
                  <a:lnTo>
                    <a:pt x="66" y="60"/>
                  </a:lnTo>
                  <a:lnTo>
                    <a:pt x="96" y="54"/>
                  </a:lnTo>
                  <a:lnTo>
                    <a:pt x="114" y="48"/>
                  </a:lnTo>
                  <a:lnTo>
                    <a:pt x="126" y="42"/>
                  </a:lnTo>
                  <a:lnTo>
                    <a:pt x="156" y="12"/>
                  </a:lnTo>
                  <a:lnTo>
                    <a:pt x="174" y="6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47" name="Freeform 219">
              <a:extLst>
                <a:ext uri="{FF2B5EF4-FFF2-40B4-BE49-F238E27FC236}">
                  <a16:creationId xmlns:a16="http://schemas.microsoft.com/office/drawing/2014/main" id="{AEDD8255-DDC7-48F5-A763-F7E7DE1B618B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" y="2435"/>
              <a:ext cx="72" cy="30"/>
            </a:xfrm>
            <a:custGeom>
              <a:avLst/>
              <a:gdLst>
                <a:gd name="T0" fmla="*/ 48 w 72"/>
                <a:gd name="T1" fmla="*/ 0 h 30"/>
                <a:gd name="T2" fmla="*/ 36 w 72"/>
                <a:gd name="T3" fmla="*/ 6 h 30"/>
                <a:gd name="T4" fmla="*/ 18 w 72"/>
                <a:gd name="T5" fmla="*/ 24 h 30"/>
                <a:gd name="T6" fmla="*/ 0 w 72"/>
                <a:gd name="T7" fmla="*/ 30 h 30"/>
                <a:gd name="T8" fmla="*/ 72 w 72"/>
                <a:gd name="T9" fmla="*/ 30 h 30"/>
                <a:gd name="T10" fmla="*/ 42 w 72"/>
                <a:gd name="T11" fmla="*/ 24 h 30"/>
                <a:gd name="T12" fmla="*/ 42 w 72"/>
                <a:gd name="T13" fmla="*/ 12 h 30"/>
                <a:gd name="T14" fmla="*/ 66 w 72"/>
                <a:gd name="T15" fmla="*/ 0 h 30"/>
                <a:gd name="T16" fmla="*/ 48 w 72"/>
                <a:gd name="T1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30">
                  <a:moveTo>
                    <a:pt x="48" y="0"/>
                  </a:moveTo>
                  <a:lnTo>
                    <a:pt x="36" y="6"/>
                  </a:lnTo>
                  <a:lnTo>
                    <a:pt x="18" y="24"/>
                  </a:lnTo>
                  <a:lnTo>
                    <a:pt x="0" y="30"/>
                  </a:lnTo>
                  <a:lnTo>
                    <a:pt x="72" y="30"/>
                  </a:lnTo>
                  <a:lnTo>
                    <a:pt x="42" y="24"/>
                  </a:lnTo>
                  <a:lnTo>
                    <a:pt x="42" y="12"/>
                  </a:lnTo>
                  <a:lnTo>
                    <a:pt x="66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48" name="Freeform 220">
              <a:extLst>
                <a:ext uri="{FF2B5EF4-FFF2-40B4-BE49-F238E27FC236}">
                  <a16:creationId xmlns:a16="http://schemas.microsoft.com/office/drawing/2014/main" id="{AEFC4ECE-2589-484E-AB6B-B49AA5F8C135}"/>
                </a:ext>
              </a:extLst>
            </p:cNvPr>
            <p:cNvSpPr>
              <a:spLocks/>
            </p:cNvSpPr>
            <p:nvPr/>
          </p:nvSpPr>
          <p:spPr bwMode="auto">
            <a:xfrm>
              <a:off x="908" y="2543"/>
              <a:ext cx="78" cy="30"/>
            </a:xfrm>
            <a:custGeom>
              <a:avLst/>
              <a:gdLst>
                <a:gd name="T0" fmla="*/ 24 w 78"/>
                <a:gd name="T1" fmla="*/ 24 h 30"/>
                <a:gd name="T2" fmla="*/ 60 w 78"/>
                <a:gd name="T3" fmla="*/ 6 h 30"/>
                <a:gd name="T4" fmla="*/ 66 w 78"/>
                <a:gd name="T5" fmla="*/ 6 h 30"/>
                <a:gd name="T6" fmla="*/ 78 w 78"/>
                <a:gd name="T7" fmla="*/ 0 h 30"/>
                <a:gd name="T8" fmla="*/ 48 w 78"/>
                <a:gd name="T9" fmla="*/ 30 h 30"/>
                <a:gd name="T10" fmla="*/ 0 w 78"/>
                <a:gd name="T11" fmla="*/ 30 h 30"/>
                <a:gd name="T12" fmla="*/ 6 w 78"/>
                <a:gd name="T13" fmla="*/ 24 h 30"/>
                <a:gd name="T14" fmla="*/ 24 w 78"/>
                <a:gd name="T15" fmla="*/ 2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8" h="30">
                  <a:moveTo>
                    <a:pt x="24" y="24"/>
                  </a:moveTo>
                  <a:lnTo>
                    <a:pt x="60" y="6"/>
                  </a:lnTo>
                  <a:lnTo>
                    <a:pt x="66" y="6"/>
                  </a:lnTo>
                  <a:lnTo>
                    <a:pt x="78" y="0"/>
                  </a:lnTo>
                  <a:lnTo>
                    <a:pt x="48" y="30"/>
                  </a:lnTo>
                  <a:lnTo>
                    <a:pt x="0" y="30"/>
                  </a:lnTo>
                  <a:lnTo>
                    <a:pt x="6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49" name="Freeform 221">
              <a:extLst>
                <a:ext uri="{FF2B5EF4-FFF2-40B4-BE49-F238E27FC236}">
                  <a16:creationId xmlns:a16="http://schemas.microsoft.com/office/drawing/2014/main" id="{51404DB7-CD92-4A4C-81C6-21AA34EE43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0" y="2543"/>
              <a:ext cx="174" cy="54"/>
            </a:xfrm>
            <a:custGeom>
              <a:avLst/>
              <a:gdLst>
                <a:gd name="T0" fmla="*/ 72 w 174"/>
                <a:gd name="T1" fmla="*/ 6 h 54"/>
                <a:gd name="T2" fmla="*/ 54 w 174"/>
                <a:gd name="T3" fmla="*/ 12 h 54"/>
                <a:gd name="T4" fmla="*/ 36 w 174"/>
                <a:gd name="T5" fmla="*/ 30 h 54"/>
                <a:gd name="T6" fmla="*/ 0 w 174"/>
                <a:gd name="T7" fmla="*/ 48 h 54"/>
                <a:gd name="T8" fmla="*/ 24 w 174"/>
                <a:gd name="T9" fmla="*/ 54 h 54"/>
                <a:gd name="T10" fmla="*/ 48 w 174"/>
                <a:gd name="T11" fmla="*/ 54 h 54"/>
                <a:gd name="T12" fmla="*/ 66 w 174"/>
                <a:gd name="T13" fmla="*/ 48 h 54"/>
                <a:gd name="T14" fmla="*/ 108 w 174"/>
                <a:gd name="T15" fmla="*/ 24 h 54"/>
                <a:gd name="T16" fmla="*/ 132 w 174"/>
                <a:gd name="T17" fmla="*/ 18 h 54"/>
                <a:gd name="T18" fmla="*/ 174 w 174"/>
                <a:gd name="T19" fmla="*/ 18 h 54"/>
                <a:gd name="T20" fmla="*/ 144 w 174"/>
                <a:gd name="T21" fmla="*/ 12 h 54"/>
                <a:gd name="T22" fmla="*/ 126 w 174"/>
                <a:gd name="T23" fmla="*/ 12 h 54"/>
                <a:gd name="T24" fmla="*/ 72 w 174"/>
                <a:gd name="T25" fmla="*/ 30 h 54"/>
                <a:gd name="T26" fmla="*/ 66 w 174"/>
                <a:gd name="T27" fmla="*/ 24 h 54"/>
                <a:gd name="T28" fmla="*/ 66 w 174"/>
                <a:gd name="T29" fmla="*/ 18 h 54"/>
                <a:gd name="T30" fmla="*/ 96 w 174"/>
                <a:gd name="T31" fmla="*/ 0 h 54"/>
                <a:gd name="T32" fmla="*/ 72 w 174"/>
                <a:gd name="T33" fmla="*/ 6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4" h="54">
                  <a:moveTo>
                    <a:pt x="72" y="6"/>
                  </a:moveTo>
                  <a:lnTo>
                    <a:pt x="54" y="12"/>
                  </a:lnTo>
                  <a:lnTo>
                    <a:pt x="36" y="30"/>
                  </a:lnTo>
                  <a:lnTo>
                    <a:pt x="0" y="48"/>
                  </a:lnTo>
                  <a:lnTo>
                    <a:pt x="24" y="54"/>
                  </a:lnTo>
                  <a:lnTo>
                    <a:pt x="48" y="54"/>
                  </a:lnTo>
                  <a:lnTo>
                    <a:pt x="66" y="48"/>
                  </a:lnTo>
                  <a:lnTo>
                    <a:pt x="108" y="24"/>
                  </a:lnTo>
                  <a:lnTo>
                    <a:pt x="132" y="18"/>
                  </a:lnTo>
                  <a:lnTo>
                    <a:pt x="174" y="18"/>
                  </a:lnTo>
                  <a:lnTo>
                    <a:pt x="144" y="12"/>
                  </a:lnTo>
                  <a:lnTo>
                    <a:pt x="126" y="12"/>
                  </a:lnTo>
                  <a:lnTo>
                    <a:pt x="72" y="30"/>
                  </a:lnTo>
                  <a:lnTo>
                    <a:pt x="66" y="24"/>
                  </a:lnTo>
                  <a:lnTo>
                    <a:pt x="66" y="18"/>
                  </a:lnTo>
                  <a:lnTo>
                    <a:pt x="96" y="0"/>
                  </a:lnTo>
                  <a:lnTo>
                    <a:pt x="72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50" name="Freeform 222">
              <a:extLst>
                <a:ext uri="{FF2B5EF4-FFF2-40B4-BE49-F238E27FC236}">
                  <a16:creationId xmlns:a16="http://schemas.microsoft.com/office/drawing/2014/main" id="{1F954DDD-3ED9-4A12-8453-4FCDEEC32E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8" y="2621"/>
              <a:ext cx="168" cy="60"/>
            </a:xfrm>
            <a:custGeom>
              <a:avLst/>
              <a:gdLst>
                <a:gd name="T0" fmla="*/ 168 w 168"/>
                <a:gd name="T1" fmla="*/ 0 h 60"/>
                <a:gd name="T2" fmla="*/ 150 w 168"/>
                <a:gd name="T3" fmla="*/ 6 h 60"/>
                <a:gd name="T4" fmla="*/ 120 w 168"/>
                <a:gd name="T5" fmla="*/ 24 h 60"/>
                <a:gd name="T6" fmla="*/ 102 w 168"/>
                <a:gd name="T7" fmla="*/ 24 h 60"/>
                <a:gd name="T8" fmla="*/ 78 w 168"/>
                <a:gd name="T9" fmla="*/ 18 h 60"/>
                <a:gd name="T10" fmla="*/ 66 w 168"/>
                <a:gd name="T11" fmla="*/ 18 h 60"/>
                <a:gd name="T12" fmla="*/ 0 w 168"/>
                <a:gd name="T13" fmla="*/ 24 h 60"/>
                <a:gd name="T14" fmla="*/ 24 w 168"/>
                <a:gd name="T15" fmla="*/ 30 h 60"/>
                <a:gd name="T16" fmla="*/ 42 w 168"/>
                <a:gd name="T17" fmla="*/ 36 h 60"/>
                <a:gd name="T18" fmla="*/ 84 w 168"/>
                <a:gd name="T19" fmla="*/ 60 h 60"/>
                <a:gd name="T20" fmla="*/ 96 w 168"/>
                <a:gd name="T21" fmla="*/ 60 h 60"/>
                <a:gd name="T22" fmla="*/ 132 w 168"/>
                <a:gd name="T23" fmla="*/ 42 h 60"/>
                <a:gd name="T24" fmla="*/ 144 w 168"/>
                <a:gd name="T25" fmla="*/ 42 h 60"/>
                <a:gd name="T26" fmla="*/ 150 w 168"/>
                <a:gd name="T27" fmla="*/ 36 h 60"/>
                <a:gd name="T28" fmla="*/ 150 w 168"/>
                <a:gd name="T29" fmla="*/ 24 h 60"/>
                <a:gd name="T30" fmla="*/ 156 w 168"/>
                <a:gd name="T31" fmla="*/ 12 h 60"/>
                <a:gd name="T32" fmla="*/ 168 w 168"/>
                <a:gd name="T33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8" h="60">
                  <a:moveTo>
                    <a:pt x="168" y="0"/>
                  </a:moveTo>
                  <a:lnTo>
                    <a:pt x="150" y="6"/>
                  </a:lnTo>
                  <a:lnTo>
                    <a:pt x="120" y="24"/>
                  </a:lnTo>
                  <a:lnTo>
                    <a:pt x="102" y="24"/>
                  </a:lnTo>
                  <a:lnTo>
                    <a:pt x="78" y="18"/>
                  </a:lnTo>
                  <a:lnTo>
                    <a:pt x="66" y="18"/>
                  </a:lnTo>
                  <a:lnTo>
                    <a:pt x="0" y="24"/>
                  </a:lnTo>
                  <a:lnTo>
                    <a:pt x="24" y="30"/>
                  </a:lnTo>
                  <a:lnTo>
                    <a:pt x="42" y="36"/>
                  </a:lnTo>
                  <a:lnTo>
                    <a:pt x="84" y="60"/>
                  </a:lnTo>
                  <a:lnTo>
                    <a:pt x="96" y="60"/>
                  </a:lnTo>
                  <a:lnTo>
                    <a:pt x="132" y="42"/>
                  </a:lnTo>
                  <a:lnTo>
                    <a:pt x="144" y="42"/>
                  </a:lnTo>
                  <a:lnTo>
                    <a:pt x="150" y="36"/>
                  </a:lnTo>
                  <a:lnTo>
                    <a:pt x="150" y="24"/>
                  </a:lnTo>
                  <a:lnTo>
                    <a:pt x="156" y="12"/>
                  </a:lnTo>
                  <a:lnTo>
                    <a:pt x="168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51" name="Freeform 223">
              <a:extLst>
                <a:ext uri="{FF2B5EF4-FFF2-40B4-BE49-F238E27FC236}">
                  <a16:creationId xmlns:a16="http://schemas.microsoft.com/office/drawing/2014/main" id="{98C90F16-3848-4C08-855A-FB1FB1867B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0" y="2579"/>
              <a:ext cx="96" cy="24"/>
            </a:xfrm>
            <a:custGeom>
              <a:avLst/>
              <a:gdLst>
                <a:gd name="T0" fmla="*/ 60 w 96"/>
                <a:gd name="T1" fmla="*/ 0 h 24"/>
                <a:gd name="T2" fmla="*/ 36 w 96"/>
                <a:gd name="T3" fmla="*/ 6 h 24"/>
                <a:gd name="T4" fmla="*/ 0 w 96"/>
                <a:gd name="T5" fmla="*/ 24 h 24"/>
                <a:gd name="T6" fmla="*/ 60 w 96"/>
                <a:gd name="T7" fmla="*/ 24 h 24"/>
                <a:gd name="T8" fmla="*/ 72 w 96"/>
                <a:gd name="T9" fmla="*/ 18 h 24"/>
                <a:gd name="T10" fmla="*/ 84 w 96"/>
                <a:gd name="T11" fmla="*/ 18 h 24"/>
                <a:gd name="T12" fmla="*/ 96 w 96"/>
                <a:gd name="T13" fmla="*/ 0 h 24"/>
                <a:gd name="T14" fmla="*/ 78 w 96"/>
                <a:gd name="T15" fmla="*/ 0 h 24"/>
                <a:gd name="T16" fmla="*/ 60 w 96"/>
                <a:gd name="T1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" h="24">
                  <a:moveTo>
                    <a:pt x="60" y="0"/>
                  </a:moveTo>
                  <a:lnTo>
                    <a:pt x="36" y="6"/>
                  </a:lnTo>
                  <a:lnTo>
                    <a:pt x="0" y="24"/>
                  </a:lnTo>
                  <a:lnTo>
                    <a:pt x="60" y="24"/>
                  </a:lnTo>
                  <a:lnTo>
                    <a:pt x="72" y="18"/>
                  </a:lnTo>
                  <a:lnTo>
                    <a:pt x="84" y="18"/>
                  </a:lnTo>
                  <a:lnTo>
                    <a:pt x="96" y="0"/>
                  </a:lnTo>
                  <a:lnTo>
                    <a:pt x="78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52" name="Freeform 224">
              <a:extLst>
                <a:ext uri="{FF2B5EF4-FFF2-40B4-BE49-F238E27FC236}">
                  <a16:creationId xmlns:a16="http://schemas.microsoft.com/office/drawing/2014/main" id="{7ABC30B4-ED58-4870-84FF-D84EA7FE99E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6" y="2699"/>
              <a:ext cx="77" cy="48"/>
            </a:xfrm>
            <a:custGeom>
              <a:avLst/>
              <a:gdLst>
                <a:gd name="T0" fmla="*/ 42 w 77"/>
                <a:gd name="T1" fmla="*/ 6 h 48"/>
                <a:gd name="T2" fmla="*/ 30 w 77"/>
                <a:gd name="T3" fmla="*/ 12 h 48"/>
                <a:gd name="T4" fmla="*/ 24 w 77"/>
                <a:gd name="T5" fmla="*/ 30 h 48"/>
                <a:gd name="T6" fmla="*/ 0 w 77"/>
                <a:gd name="T7" fmla="*/ 48 h 48"/>
                <a:gd name="T8" fmla="*/ 30 w 77"/>
                <a:gd name="T9" fmla="*/ 48 h 48"/>
                <a:gd name="T10" fmla="*/ 42 w 77"/>
                <a:gd name="T11" fmla="*/ 42 h 48"/>
                <a:gd name="T12" fmla="*/ 36 w 77"/>
                <a:gd name="T13" fmla="*/ 30 h 48"/>
                <a:gd name="T14" fmla="*/ 42 w 77"/>
                <a:gd name="T15" fmla="*/ 18 h 48"/>
                <a:gd name="T16" fmla="*/ 47 w 77"/>
                <a:gd name="T17" fmla="*/ 12 h 48"/>
                <a:gd name="T18" fmla="*/ 77 w 77"/>
                <a:gd name="T19" fmla="*/ 0 h 48"/>
                <a:gd name="T20" fmla="*/ 42 w 77"/>
                <a:gd name="T21" fmla="*/ 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7" h="48">
                  <a:moveTo>
                    <a:pt x="42" y="6"/>
                  </a:moveTo>
                  <a:lnTo>
                    <a:pt x="30" y="12"/>
                  </a:lnTo>
                  <a:lnTo>
                    <a:pt x="24" y="30"/>
                  </a:lnTo>
                  <a:lnTo>
                    <a:pt x="0" y="48"/>
                  </a:lnTo>
                  <a:lnTo>
                    <a:pt x="30" y="48"/>
                  </a:lnTo>
                  <a:lnTo>
                    <a:pt x="42" y="42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7" y="12"/>
                  </a:lnTo>
                  <a:lnTo>
                    <a:pt x="77" y="0"/>
                  </a:lnTo>
                  <a:lnTo>
                    <a:pt x="42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53" name="Freeform 225">
              <a:extLst>
                <a:ext uri="{FF2B5EF4-FFF2-40B4-BE49-F238E27FC236}">
                  <a16:creationId xmlns:a16="http://schemas.microsoft.com/office/drawing/2014/main" id="{2C510E9B-AADB-430F-8805-866946FBEE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4" y="2711"/>
              <a:ext cx="155" cy="66"/>
            </a:xfrm>
            <a:custGeom>
              <a:avLst/>
              <a:gdLst>
                <a:gd name="T0" fmla="*/ 107 w 155"/>
                <a:gd name="T1" fmla="*/ 6 h 66"/>
                <a:gd name="T2" fmla="*/ 89 w 155"/>
                <a:gd name="T3" fmla="*/ 24 h 66"/>
                <a:gd name="T4" fmla="*/ 77 w 155"/>
                <a:gd name="T5" fmla="*/ 30 h 66"/>
                <a:gd name="T6" fmla="*/ 65 w 155"/>
                <a:gd name="T7" fmla="*/ 30 h 66"/>
                <a:gd name="T8" fmla="*/ 47 w 155"/>
                <a:gd name="T9" fmla="*/ 48 h 66"/>
                <a:gd name="T10" fmla="*/ 35 w 155"/>
                <a:gd name="T11" fmla="*/ 48 h 66"/>
                <a:gd name="T12" fmla="*/ 0 w 155"/>
                <a:gd name="T13" fmla="*/ 60 h 66"/>
                <a:gd name="T14" fmla="*/ 12 w 155"/>
                <a:gd name="T15" fmla="*/ 60 h 66"/>
                <a:gd name="T16" fmla="*/ 29 w 155"/>
                <a:gd name="T17" fmla="*/ 66 h 66"/>
                <a:gd name="T18" fmla="*/ 41 w 155"/>
                <a:gd name="T19" fmla="*/ 66 h 66"/>
                <a:gd name="T20" fmla="*/ 53 w 155"/>
                <a:gd name="T21" fmla="*/ 60 h 66"/>
                <a:gd name="T22" fmla="*/ 71 w 155"/>
                <a:gd name="T23" fmla="*/ 42 h 66"/>
                <a:gd name="T24" fmla="*/ 107 w 155"/>
                <a:gd name="T25" fmla="*/ 36 h 66"/>
                <a:gd name="T26" fmla="*/ 119 w 155"/>
                <a:gd name="T27" fmla="*/ 24 h 66"/>
                <a:gd name="T28" fmla="*/ 131 w 155"/>
                <a:gd name="T29" fmla="*/ 18 h 66"/>
                <a:gd name="T30" fmla="*/ 155 w 155"/>
                <a:gd name="T31" fmla="*/ 12 h 66"/>
                <a:gd name="T32" fmla="*/ 125 w 155"/>
                <a:gd name="T33" fmla="*/ 0 h 66"/>
                <a:gd name="T34" fmla="*/ 113 w 155"/>
                <a:gd name="T35" fmla="*/ 0 h 66"/>
                <a:gd name="T36" fmla="*/ 107 w 155"/>
                <a:gd name="T37" fmla="*/ 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5" h="66">
                  <a:moveTo>
                    <a:pt x="107" y="6"/>
                  </a:moveTo>
                  <a:lnTo>
                    <a:pt x="89" y="24"/>
                  </a:lnTo>
                  <a:lnTo>
                    <a:pt x="77" y="30"/>
                  </a:lnTo>
                  <a:lnTo>
                    <a:pt x="65" y="30"/>
                  </a:lnTo>
                  <a:lnTo>
                    <a:pt x="47" y="48"/>
                  </a:lnTo>
                  <a:lnTo>
                    <a:pt x="35" y="48"/>
                  </a:lnTo>
                  <a:lnTo>
                    <a:pt x="0" y="60"/>
                  </a:lnTo>
                  <a:lnTo>
                    <a:pt x="12" y="60"/>
                  </a:lnTo>
                  <a:lnTo>
                    <a:pt x="29" y="66"/>
                  </a:lnTo>
                  <a:lnTo>
                    <a:pt x="41" y="66"/>
                  </a:lnTo>
                  <a:lnTo>
                    <a:pt x="53" y="60"/>
                  </a:lnTo>
                  <a:lnTo>
                    <a:pt x="71" y="42"/>
                  </a:lnTo>
                  <a:lnTo>
                    <a:pt x="107" y="36"/>
                  </a:lnTo>
                  <a:lnTo>
                    <a:pt x="119" y="24"/>
                  </a:lnTo>
                  <a:lnTo>
                    <a:pt x="131" y="18"/>
                  </a:lnTo>
                  <a:lnTo>
                    <a:pt x="155" y="12"/>
                  </a:lnTo>
                  <a:lnTo>
                    <a:pt x="125" y="0"/>
                  </a:lnTo>
                  <a:lnTo>
                    <a:pt x="113" y="0"/>
                  </a:lnTo>
                  <a:lnTo>
                    <a:pt x="107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54" name="Freeform 226">
              <a:extLst>
                <a:ext uri="{FF2B5EF4-FFF2-40B4-BE49-F238E27FC236}">
                  <a16:creationId xmlns:a16="http://schemas.microsoft.com/office/drawing/2014/main" id="{D042BBF5-2776-4439-93B3-CE6FF9DEA6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7" y="2812"/>
              <a:ext cx="72" cy="30"/>
            </a:xfrm>
            <a:custGeom>
              <a:avLst/>
              <a:gdLst>
                <a:gd name="T0" fmla="*/ 42 w 72"/>
                <a:gd name="T1" fmla="*/ 0 h 30"/>
                <a:gd name="T2" fmla="*/ 0 w 72"/>
                <a:gd name="T3" fmla="*/ 30 h 30"/>
                <a:gd name="T4" fmla="*/ 42 w 72"/>
                <a:gd name="T5" fmla="*/ 12 h 30"/>
                <a:gd name="T6" fmla="*/ 54 w 72"/>
                <a:gd name="T7" fmla="*/ 6 h 30"/>
                <a:gd name="T8" fmla="*/ 72 w 72"/>
                <a:gd name="T9" fmla="*/ 6 h 30"/>
                <a:gd name="T10" fmla="*/ 66 w 72"/>
                <a:gd name="T11" fmla="*/ 0 h 30"/>
                <a:gd name="T12" fmla="*/ 54 w 72"/>
                <a:gd name="T13" fmla="*/ 0 h 30"/>
                <a:gd name="T14" fmla="*/ 42 w 72"/>
                <a:gd name="T1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30">
                  <a:moveTo>
                    <a:pt x="42" y="0"/>
                  </a:moveTo>
                  <a:lnTo>
                    <a:pt x="0" y="30"/>
                  </a:lnTo>
                  <a:lnTo>
                    <a:pt x="42" y="12"/>
                  </a:lnTo>
                  <a:lnTo>
                    <a:pt x="54" y="6"/>
                  </a:lnTo>
                  <a:lnTo>
                    <a:pt x="72" y="6"/>
                  </a:lnTo>
                  <a:lnTo>
                    <a:pt x="66" y="0"/>
                  </a:lnTo>
                  <a:lnTo>
                    <a:pt x="54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55" name="Freeform 227">
              <a:extLst>
                <a:ext uri="{FF2B5EF4-FFF2-40B4-BE49-F238E27FC236}">
                  <a16:creationId xmlns:a16="http://schemas.microsoft.com/office/drawing/2014/main" id="{01B79627-F3F1-4635-AC75-F8EEB6B39D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7" y="2848"/>
              <a:ext cx="102" cy="30"/>
            </a:xfrm>
            <a:custGeom>
              <a:avLst/>
              <a:gdLst>
                <a:gd name="T0" fmla="*/ 12 w 102"/>
                <a:gd name="T1" fmla="*/ 24 h 30"/>
                <a:gd name="T2" fmla="*/ 48 w 102"/>
                <a:gd name="T3" fmla="*/ 12 h 30"/>
                <a:gd name="T4" fmla="*/ 72 w 102"/>
                <a:gd name="T5" fmla="*/ 12 h 30"/>
                <a:gd name="T6" fmla="*/ 102 w 102"/>
                <a:gd name="T7" fmla="*/ 0 h 30"/>
                <a:gd name="T8" fmla="*/ 78 w 102"/>
                <a:gd name="T9" fmla="*/ 24 h 30"/>
                <a:gd name="T10" fmla="*/ 30 w 102"/>
                <a:gd name="T11" fmla="*/ 24 h 30"/>
                <a:gd name="T12" fmla="*/ 0 w 102"/>
                <a:gd name="T13" fmla="*/ 30 h 30"/>
                <a:gd name="T14" fmla="*/ 12 w 102"/>
                <a:gd name="T15" fmla="*/ 2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30">
                  <a:moveTo>
                    <a:pt x="12" y="24"/>
                  </a:moveTo>
                  <a:lnTo>
                    <a:pt x="48" y="12"/>
                  </a:lnTo>
                  <a:lnTo>
                    <a:pt x="72" y="12"/>
                  </a:lnTo>
                  <a:lnTo>
                    <a:pt x="102" y="0"/>
                  </a:lnTo>
                  <a:lnTo>
                    <a:pt x="78" y="24"/>
                  </a:lnTo>
                  <a:lnTo>
                    <a:pt x="30" y="24"/>
                  </a:lnTo>
                  <a:lnTo>
                    <a:pt x="0" y="30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56" name="Freeform 228">
              <a:extLst>
                <a:ext uri="{FF2B5EF4-FFF2-40B4-BE49-F238E27FC236}">
                  <a16:creationId xmlns:a16="http://schemas.microsoft.com/office/drawing/2014/main" id="{8F76D05A-D11B-4C42-AC81-23DD955FE218}"/>
                </a:ext>
              </a:extLst>
            </p:cNvPr>
            <p:cNvSpPr>
              <a:spLocks/>
            </p:cNvSpPr>
            <p:nvPr/>
          </p:nvSpPr>
          <p:spPr bwMode="auto">
            <a:xfrm>
              <a:off x="926" y="2064"/>
              <a:ext cx="108" cy="18"/>
            </a:xfrm>
            <a:custGeom>
              <a:avLst/>
              <a:gdLst>
                <a:gd name="T0" fmla="*/ 54 w 108"/>
                <a:gd name="T1" fmla="*/ 6 h 18"/>
                <a:gd name="T2" fmla="*/ 42 w 108"/>
                <a:gd name="T3" fmla="*/ 6 h 18"/>
                <a:gd name="T4" fmla="*/ 18 w 108"/>
                <a:gd name="T5" fmla="*/ 12 h 18"/>
                <a:gd name="T6" fmla="*/ 0 w 108"/>
                <a:gd name="T7" fmla="*/ 18 h 18"/>
                <a:gd name="T8" fmla="*/ 54 w 108"/>
                <a:gd name="T9" fmla="*/ 18 h 18"/>
                <a:gd name="T10" fmla="*/ 72 w 108"/>
                <a:gd name="T11" fmla="*/ 12 h 18"/>
                <a:gd name="T12" fmla="*/ 108 w 108"/>
                <a:gd name="T13" fmla="*/ 6 h 18"/>
                <a:gd name="T14" fmla="*/ 72 w 108"/>
                <a:gd name="T15" fmla="*/ 0 h 18"/>
                <a:gd name="T16" fmla="*/ 54 w 108"/>
                <a:gd name="T17" fmla="*/ 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18">
                  <a:moveTo>
                    <a:pt x="54" y="6"/>
                  </a:moveTo>
                  <a:lnTo>
                    <a:pt x="42" y="6"/>
                  </a:lnTo>
                  <a:lnTo>
                    <a:pt x="18" y="12"/>
                  </a:lnTo>
                  <a:lnTo>
                    <a:pt x="0" y="18"/>
                  </a:lnTo>
                  <a:lnTo>
                    <a:pt x="54" y="18"/>
                  </a:lnTo>
                  <a:lnTo>
                    <a:pt x="72" y="12"/>
                  </a:lnTo>
                  <a:lnTo>
                    <a:pt x="108" y="6"/>
                  </a:lnTo>
                  <a:lnTo>
                    <a:pt x="72" y="0"/>
                  </a:lnTo>
                  <a:lnTo>
                    <a:pt x="54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57" name="Freeform 229">
              <a:extLst>
                <a:ext uri="{FF2B5EF4-FFF2-40B4-BE49-F238E27FC236}">
                  <a16:creationId xmlns:a16="http://schemas.microsoft.com/office/drawing/2014/main" id="{5963DF16-7D9A-42D3-8703-3BB2BD4B0A67}"/>
                </a:ext>
              </a:extLst>
            </p:cNvPr>
            <p:cNvSpPr>
              <a:spLocks/>
            </p:cNvSpPr>
            <p:nvPr/>
          </p:nvSpPr>
          <p:spPr bwMode="auto">
            <a:xfrm>
              <a:off x="920" y="2094"/>
              <a:ext cx="78" cy="24"/>
            </a:xfrm>
            <a:custGeom>
              <a:avLst/>
              <a:gdLst>
                <a:gd name="T0" fmla="*/ 42 w 78"/>
                <a:gd name="T1" fmla="*/ 6 h 24"/>
                <a:gd name="T2" fmla="*/ 30 w 78"/>
                <a:gd name="T3" fmla="*/ 12 h 24"/>
                <a:gd name="T4" fmla="*/ 6 w 78"/>
                <a:gd name="T5" fmla="*/ 12 h 24"/>
                <a:gd name="T6" fmla="*/ 0 w 78"/>
                <a:gd name="T7" fmla="*/ 18 h 24"/>
                <a:gd name="T8" fmla="*/ 24 w 78"/>
                <a:gd name="T9" fmla="*/ 24 h 24"/>
                <a:gd name="T10" fmla="*/ 36 w 78"/>
                <a:gd name="T11" fmla="*/ 24 h 24"/>
                <a:gd name="T12" fmla="*/ 72 w 78"/>
                <a:gd name="T13" fmla="*/ 6 h 24"/>
                <a:gd name="T14" fmla="*/ 78 w 78"/>
                <a:gd name="T15" fmla="*/ 0 h 24"/>
                <a:gd name="T16" fmla="*/ 60 w 78"/>
                <a:gd name="T17" fmla="*/ 0 h 24"/>
                <a:gd name="T18" fmla="*/ 42 w 78"/>
                <a:gd name="T19" fmla="*/ 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8" h="24">
                  <a:moveTo>
                    <a:pt x="42" y="6"/>
                  </a:moveTo>
                  <a:lnTo>
                    <a:pt x="30" y="12"/>
                  </a:lnTo>
                  <a:lnTo>
                    <a:pt x="6" y="12"/>
                  </a:lnTo>
                  <a:lnTo>
                    <a:pt x="0" y="18"/>
                  </a:lnTo>
                  <a:lnTo>
                    <a:pt x="24" y="24"/>
                  </a:lnTo>
                  <a:lnTo>
                    <a:pt x="36" y="24"/>
                  </a:lnTo>
                  <a:lnTo>
                    <a:pt x="72" y="6"/>
                  </a:lnTo>
                  <a:lnTo>
                    <a:pt x="78" y="0"/>
                  </a:lnTo>
                  <a:lnTo>
                    <a:pt x="60" y="0"/>
                  </a:lnTo>
                  <a:lnTo>
                    <a:pt x="42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58" name="Freeform 230">
              <a:extLst>
                <a:ext uri="{FF2B5EF4-FFF2-40B4-BE49-F238E27FC236}">
                  <a16:creationId xmlns:a16="http://schemas.microsoft.com/office/drawing/2014/main" id="{32C629E8-8C21-444E-829C-9C1975C83E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" y="2256"/>
              <a:ext cx="102" cy="48"/>
            </a:xfrm>
            <a:custGeom>
              <a:avLst/>
              <a:gdLst>
                <a:gd name="T0" fmla="*/ 66 w 102"/>
                <a:gd name="T1" fmla="*/ 6 h 48"/>
                <a:gd name="T2" fmla="*/ 54 w 102"/>
                <a:gd name="T3" fmla="*/ 12 h 48"/>
                <a:gd name="T4" fmla="*/ 36 w 102"/>
                <a:gd name="T5" fmla="*/ 18 h 48"/>
                <a:gd name="T6" fmla="*/ 12 w 102"/>
                <a:gd name="T7" fmla="*/ 24 h 48"/>
                <a:gd name="T8" fmla="*/ 0 w 102"/>
                <a:gd name="T9" fmla="*/ 30 h 48"/>
                <a:gd name="T10" fmla="*/ 24 w 102"/>
                <a:gd name="T11" fmla="*/ 30 h 48"/>
                <a:gd name="T12" fmla="*/ 30 w 102"/>
                <a:gd name="T13" fmla="*/ 36 h 48"/>
                <a:gd name="T14" fmla="*/ 48 w 102"/>
                <a:gd name="T15" fmla="*/ 48 h 48"/>
                <a:gd name="T16" fmla="*/ 54 w 102"/>
                <a:gd name="T17" fmla="*/ 42 h 48"/>
                <a:gd name="T18" fmla="*/ 60 w 102"/>
                <a:gd name="T19" fmla="*/ 42 h 48"/>
                <a:gd name="T20" fmla="*/ 60 w 102"/>
                <a:gd name="T21" fmla="*/ 30 h 48"/>
                <a:gd name="T22" fmla="*/ 78 w 102"/>
                <a:gd name="T23" fmla="*/ 12 h 48"/>
                <a:gd name="T24" fmla="*/ 90 w 102"/>
                <a:gd name="T25" fmla="*/ 12 h 48"/>
                <a:gd name="T26" fmla="*/ 102 w 102"/>
                <a:gd name="T27" fmla="*/ 0 h 48"/>
                <a:gd name="T28" fmla="*/ 84 w 102"/>
                <a:gd name="T29" fmla="*/ 6 h 48"/>
                <a:gd name="T30" fmla="*/ 66 w 102"/>
                <a:gd name="T31" fmla="*/ 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2" h="48">
                  <a:moveTo>
                    <a:pt x="66" y="6"/>
                  </a:moveTo>
                  <a:lnTo>
                    <a:pt x="54" y="12"/>
                  </a:lnTo>
                  <a:lnTo>
                    <a:pt x="36" y="18"/>
                  </a:lnTo>
                  <a:lnTo>
                    <a:pt x="12" y="24"/>
                  </a:lnTo>
                  <a:lnTo>
                    <a:pt x="0" y="30"/>
                  </a:lnTo>
                  <a:lnTo>
                    <a:pt x="24" y="30"/>
                  </a:lnTo>
                  <a:lnTo>
                    <a:pt x="30" y="36"/>
                  </a:lnTo>
                  <a:lnTo>
                    <a:pt x="48" y="48"/>
                  </a:lnTo>
                  <a:lnTo>
                    <a:pt x="54" y="42"/>
                  </a:lnTo>
                  <a:lnTo>
                    <a:pt x="60" y="42"/>
                  </a:lnTo>
                  <a:lnTo>
                    <a:pt x="60" y="30"/>
                  </a:lnTo>
                  <a:lnTo>
                    <a:pt x="78" y="12"/>
                  </a:lnTo>
                  <a:lnTo>
                    <a:pt x="90" y="12"/>
                  </a:lnTo>
                  <a:lnTo>
                    <a:pt x="102" y="0"/>
                  </a:lnTo>
                  <a:lnTo>
                    <a:pt x="84" y="6"/>
                  </a:lnTo>
                  <a:lnTo>
                    <a:pt x="66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59" name="Freeform 231">
              <a:extLst>
                <a:ext uri="{FF2B5EF4-FFF2-40B4-BE49-F238E27FC236}">
                  <a16:creationId xmlns:a16="http://schemas.microsoft.com/office/drawing/2014/main" id="{EB8370AC-0BA4-4E11-B74B-AF722ED2C5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6" y="2304"/>
              <a:ext cx="144" cy="48"/>
            </a:xfrm>
            <a:custGeom>
              <a:avLst/>
              <a:gdLst>
                <a:gd name="T0" fmla="*/ 144 w 144"/>
                <a:gd name="T1" fmla="*/ 0 h 48"/>
                <a:gd name="T2" fmla="*/ 114 w 144"/>
                <a:gd name="T3" fmla="*/ 6 h 48"/>
                <a:gd name="T4" fmla="*/ 90 w 144"/>
                <a:gd name="T5" fmla="*/ 12 h 48"/>
                <a:gd name="T6" fmla="*/ 72 w 144"/>
                <a:gd name="T7" fmla="*/ 24 h 48"/>
                <a:gd name="T8" fmla="*/ 54 w 144"/>
                <a:gd name="T9" fmla="*/ 30 h 48"/>
                <a:gd name="T10" fmla="*/ 36 w 144"/>
                <a:gd name="T11" fmla="*/ 30 h 48"/>
                <a:gd name="T12" fmla="*/ 24 w 144"/>
                <a:gd name="T13" fmla="*/ 24 h 48"/>
                <a:gd name="T14" fmla="*/ 12 w 144"/>
                <a:gd name="T15" fmla="*/ 24 h 48"/>
                <a:gd name="T16" fmla="*/ 0 w 144"/>
                <a:gd name="T17" fmla="*/ 30 h 48"/>
                <a:gd name="T18" fmla="*/ 18 w 144"/>
                <a:gd name="T19" fmla="*/ 30 h 48"/>
                <a:gd name="T20" fmla="*/ 42 w 144"/>
                <a:gd name="T21" fmla="*/ 42 h 48"/>
                <a:gd name="T22" fmla="*/ 60 w 144"/>
                <a:gd name="T23" fmla="*/ 48 h 48"/>
                <a:gd name="T24" fmla="*/ 84 w 144"/>
                <a:gd name="T25" fmla="*/ 36 h 48"/>
                <a:gd name="T26" fmla="*/ 108 w 144"/>
                <a:gd name="T27" fmla="*/ 12 h 48"/>
                <a:gd name="T28" fmla="*/ 144 w 144"/>
                <a:gd name="T2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4" h="48">
                  <a:moveTo>
                    <a:pt x="144" y="0"/>
                  </a:moveTo>
                  <a:lnTo>
                    <a:pt x="114" y="6"/>
                  </a:lnTo>
                  <a:lnTo>
                    <a:pt x="90" y="12"/>
                  </a:lnTo>
                  <a:lnTo>
                    <a:pt x="72" y="24"/>
                  </a:lnTo>
                  <a:lnTo>
                    <a:pt x="54" y="30"/>
                  </a:lnTo>
                  <a:lnTo>
                    <a:pt x="36" y="30"/>
                  </a:lnTo>
                  <a:lnTo>
                    <a:pt x="24" y="24"/>
                  </a:lnTo>
                  <a:lnTo>
                    <a:pt x="12" y="24"/>
                  </a:lnTo>
                  <a:lnTo>
                    <a:pt x="0" y="30"/>
                  </a:lnTo>
                  <a:lnTo>
                    <a:pt x="18" y="30"/>
                  </a:lnTo>
                  <a:lnTo>
                    <a:pt x="42" y="42"/>
                  </a:lnTo>
                  <a:lnTo>
                    <a:pt x="60" y="48"/>
                  </a:lnTo>
                  <a:lnTo>
                    <a:pt x="84" y="36"/>
                  </a:lnTo>
                  <a:lnTo>
                    <a:pt x="108" y="12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60" name="Freeform 232">
              <a:extLst>
                <a:ext uri="{FF2B5EF4-FFF2-40B4-BE49-F238E27FC236}">
                  <a16:creationId xmlns:a16="http://schemas.microsoft.com/office/drawing/2014/main" id="{2167402B-C0FE-4E59-93C1-4B7FD0AC95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6" y="2250"/>
              <a:ext cx="102" cy="36"/>
            </a:xfrm>
            <a:custGeom>
              <a:avLst/>
              <a:gdLst>
                <a:gd name="T0" fmla="*/ 66 w 102"/>
                <a:gd name="T1" fmla="*/ 6 h 36"/>
                <a:gd name="T2" fmla="*/ 54 w 102"/>
                <a:gd name="T3" fmla="*/ 12 h 36"/>
                <a:gd name="T4" fmla="*/ 36 w 102"/>
                <a:gd name="T5" fmla="*/ 18 h 36"/>
                <a:gd name="T6" fmla="*/ 24 w 102"/>
                <a:gd name="T7" fmla="*/ 24 h 36"/>
                <a:gd name="T8" fmla="*/ 0 w 102"/>
                <a:gd name="T9" fmla="*/ 30 h 36"/>
                <a:gd name="T10" fmla="*/ 36 w 102"/>
                <a:gd name="T11" fmla="*/ 36 h 36"/>
                <a:gd name="T12" fmla="*/ 42 w 102"/>
                <a:gd name="T13" fmla="*/ 36 h 36"/>
                <a:gd name="T14" fmla="*/ 54 w 102"/>
                <a:gd name="T15" fmla="*/ 30 h 36"/>
                <a:gd name="T16" fmla="*/ 66 w 102"/>
                <a:gd name="T17" fmla="*/ 12 h 36"/>
                <a:gd name="T18" fmla="*/ 102 w 102"/>
                <a:gd name="T19" fmla="*/ 12 h 36"/>
                <a:gd name="T20" fmla="*/ 102 w 102"/>
                <a:gd name="T21" fmla="*/ 0 h 36"/>
                <a:gd name="T22" fmla="*/ 90 w 102"/>
                <a:gd name="T23" fmla="*/ 6 h 36"/>
                <a:gd name="T24" fmla="*/ 66 w 102"/>
                <a:gd name="T25" fmla="*/ 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" h="36">
                  <a:moveTo>
                    <a:pt x="66" y="6"/>
                  </a:moveTo>
                  <a:lnTo>
                    <a:pt x="54" y="12"/>
                  </a:lnTo>
                  <a:lnTo>
                    <a:pt x="36" y="18"/>
                  </a:lnTo>
                  <a:lnTo>
                    <a:pt x="24" y="24"/>
                  </a:lnTo>
                  <a:lnTo>
                    <a:pt x="0" y="30"/>
                  </a:lnTo>
                  <a:lnTo>
                    <a:pt x="36" y="36"/>
                  </a:lnTo>
                  <a:lnTo>
                    <a:pt x="42" y="36"/>
                  </a:lnTo>
                  <a:lnTo>
                    <a:pt x="54" y="30"/>
                  </a:lnTo>
                  <a:lnTo>
                    <a:pt x="66" y="12"/>
                  </a:lnTo>
                  <a:lnTo>
                    <a:pt x="102" y="12"/>
                  </a:lnTo>
                  <a:lnTo>
                    <a:pt x="102" y="0"/>
                  </a:lnTo>
                  <a:lnTo>
                    <a:pt x="90" y="6"/>
                  </a:lnTo>
                  <a:lnTo>
                    <a:pt x="66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61" name="Freeform 233">
              <a:extLst>
                <a:ext uri="{FF2B5EF4-FFF2-40B4-BE49-F238E27FC236}">
                  <a16:creationId xmlns:a16="http://schemas.microsoft.com/office/drawing/2014/main" id="{876F01F6-62AD-405B-B2A4-4C65A1D871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0" y="1945"/>
              <a:ext cx="114" cy="17"/>
            </a:xfrm>
            <a:custGeom>
              <a:avLst/>
              <a:gdLst>
                <a:gd name="T0" fmla="*/ 0 w 114"/>
                <a:gd name="T1" fmla="*/ 5 h 17"/>
                <a:gd name="T2" fmla="*/ 48 w 114"/>
                <a:gd name="T3" fmla="*/ 0 h 17"/>
                <a:gd name="T4" fmla="*/ 114 w 114"/>
                <a:gd name="T5" fmla="*/ 5 h 17"/>
                <a:gd name="T6" fmla="*/ 66 w 114"/>
                <a:gd name="T7" fmla="*/ 11 h 17"/>
                <a:gd name="T8" fmla="*/ 54 w 114"/>
                <a:gd name="T9" fmla="*/ 17 h 17"/>
                <a:gd name="T10" fmla="*/ 42 w 114"/>
                <a:gd name="T11" fmla="*/ 17 h 17"/>
                <a:gd name="T12" fmla="*/ 24 w 114"/>
                <a:gd name="T13" fmla="*/ 11 h 17"/>
                <a:gd name="T14" fmla="*/ 18 w 114"/>
                <a:gd name="T15" fmla="*/ 5 h 17"/>
                <a:gd name="T16" fmla="*/ 0 w 114"/>
                <a:gd name="T17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" h="17">
                  <a:moveTo>
                    <a:pt x="0" y="5"/>
                  </a:moveTo>
                  <a:lnTo>
                    <a:pt x="48" y="0"/>
                  </a:lnTo>
                  <a:lnTo>
                    <a:pt x="114" y="5"/>
                  </a:lnTo>
                  <a:lnTo>
                    <a:pt x="66" y="11"/>
                  </a:lnTo>
                  <a:lnTo>
                    <a:pt x="54" y="17"/>
                  </a:lnTo>
                  <a:lnTo>
                    <a:pt x="42" y="17"/>
                  </a:lnTo>
                  <a:lnTo>
                    <a:pt x="24" y="11"/>
                  </a:lnTo>
                  <a:lnTo>
                    <a:pt x="18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62" name="Freeform 234">
              <a:extLst>
                <a:ext uri="{FF2B5EF4-FFF2-40B4-BE49-F238E27FC236}">
                  <a16:creationId xmlns:a16="http://schemas.microsoft.com/office/drawing/2014/main" id="{FEB5A6EB-DA82-4C9F-BE91-DC57B1225B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8" y="2082"/>
              <a:ext cx="174" cy="48"/>
            </a:xfrm>
            <a:custGeom>
              <a:avLst/>
              <a:gdLst>
                <a:gd name="T0" fmla="*/ 126 w 174"/>
                <a:gd name="T1" fmla="*/ 0 h 48"/>
                <a:gd name="T2" fmla="*/ 114 w 174"/>
                <a:gd name="T3" fmla="*/ 0 h 48"/>
                <a:gd name="T4" fmla="*/ 78 w 174"/>
                <a:gd name="T5" fmla="*/ 6 h 48"/>
                <a:gd name="T6" fmla="*/ 108 w 174"/>
                <a:gd name="T7" fmla="*/ 6 h 48"/>
                <a:gd name="T8" fmla="*/ 114 w 174"/>
                <a:gd name="T9" fmla="*/ 12 h 48"/>
                <a:gd name="T10" fmla="*/ 102 w 174"/>
                <a:gd name="T11" fmla="*/ 18 h 48"/>
                <a:gd name="T12" fmla="*/ 84 w 174"/>
                <a:gd name="T13" fmla="*/ 18 h 48"/>
                <a:gd name="T14" fmla="*/ 66 w 174"/>
                <a:gd name="T15" fmla="*/ 24 h 48"/>
                <a:gd name="T16" fmla="*/ 18 w 174"/>
                <a:gd name="T17" fmla="*/ 42 h 48"/>
                <a:gd name="T18" fmla="*/ 0 w 174"/>
                <a:gd name="T19" fmla="*/ 42 h 48"/>
                <a:gd name="T20" fmla="*/ 30 w 174"/>
                <a:gd name="T21" fmla="*/ 48 h 48"/>
                <a:gd name="T22" fmla="*/ 60 w 174"/>
                <a:gd name="T23" fmla="*/ 48 h 48"/>
                <a:gd name="T24" fmla="*/ 78 w 174"/>
                <a:gd name="T25" fmla="*/ 42 h 48"/>
                <a:gd name="T26" fmla="*/ 102 w 174"/>
                <a:gd name="T27" fmla="*/ 24 h 48"/>
                <a:gd name="T28" fmla="*/ 126 w 174"/>
                <a:gd name="T29" fmla="*/ 24 h 48"/>
                <a:gd name="T30" fmla="*/ 150 w 174"/>
                <a:gd name="T31" fmla="*/ 18 h 48"/>
                <a:gd name="T32" fmla="*/ 174 w 174"/>
                <a:gd name="T33" fmla="*/ 0 h 48"/>
                <a:gd name="T34" fmla="*/ 144 w 174"/>
                <a:gd name="T35" fmla="*/ 6 h 48"/>
                <a:gd name="T36" fmla="*/ 126 w 174"/>
                <a:gd name="T3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4" h="48">
                  <a:moveTo>
                    <a:pt x="126" y="0"/>
                  </a:moveTo>
                  <a:lnTo>
                    <a:pt x="114" y="0"/>
                  </a:lnTo>
                  <a:lnTo>
                    <a:pt x="78" y="6"/>
                  </a:lnTo>
                  <a:lnTo>
                    <a:pt x="108" y="6"/>
                  </a:lnTo>
                  <a:lnTo>
                    <a:pt x="114" y="12"/>
                  </a:lnTo>
                  <a:lnTo>
                    <a:pt x="102" y="18"/>
                  </a:lnTo>
                  <a:lnTo>
                    <a:pt x="84" y="18"/>
                  </a:lnTo>
                  <a:lnTo>
                    <a:pt x="66" y="24"/>
                  </a:lnTo>
                  <a:lnTo>
                    <a:pt x="18" y="42"/>
                  </a:lnTo>
                  <a:lnTo>
                    <a:pt x="0" y="42"/>
                  </a:lnTo>
                  <a:lnTo>
                    <a:pt x="30" y="48"/>
                  </a:lnTo>
                  <a:lnTo>
                    <a:pt x="60" y="48"/>
                  </a:lnTo>
                  <a:lnTo>
                    <a:pt x="78" y="42"/>
                  </a:lnTo>
                  <a:lnTo>
                    <a:pt x="102" y="24"/>
                  </a:lnTo>
                  <a:lnTo>
                    <a:pt x="126" y="24"/>
                  </a:lnTo>
                  <a:lnTo>
                    <a:pt x="150" y="18"/>
                  </a:lnTo>
                  <a:lnTo>
                    <a:pt x="174" y="0"/>
                  </a:lnTo>
                  <a:lnTo>
                    <a:pt x="144" y="6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63" name="Freeform 235">
              <a:extLst>
                <a:ext uri="{FF2B5EF4-FFF2-40B4-BE49-F238E27FC236}">
                  <a16:creationId xmlns:a16="http://schemas.microsoft.com/office/drawing/2014/main" id="{A0619BA3-C8EF-420E-AD99-F6093087B9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6" y="2130"/>
              <a:ext cx="90" cy="24"/>
            </a:xfrm>
            <a:custGeom>
              <a:avLst/>
              <a:gdLst>
                <a:gd name="T0" fmla="*/ 48 w 90"/>
                <a:gd name="T1" fmla="*/ 6 h 24"/>
                <a:gd name="T2" fmla="*/ 30 w 90"/>
                <a:gd name="T3" fmla="*/ 12 h 24"/>
                <a:gd name="T4" fmla="*/ 18 w 90"/>
                <a:gd name="T5" fmla="*/ 18 h 24"/>
                <a:gd name="T6" fmla="*/ 0 w 90"/>
                <a:gd name="T7" fmla="*/ 24 h 24"/>
                <a:gd name="T8" fmla="*/ 30 w 90"/>
                <a:gd name="T9" fmla="*/ 18 h 24"/>
                <a:gd name="T10" fmla="*/ 42 w 90"/>
                <a:gd name="T11" fmla="*/ 12 h 24"/>
                <a:gd name="T12" fmla="*/ 72 w 90"/>
                <a:gd name="T13" fmla="*/ 6 h 24"/>
                <a:gd name="T14" fmla="*/ 90 w 90"/>
                <a:gd name="T15" fmla="*/ 0 h 24"/>
                <a:gd name="T16" fmla="*/ 48 w 90"/>
                <a:gd name="T17" fmla="*/ 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24">
                  <a:moveTo>
                    <a:pt x="48" y="6"/>
                  </a:moveTo>
                  <a:lnTo>
                    <a:pt x="30" y="12"/>
                  </a:lnTo>
                  <a:lnTo>
                    <a:pt x="18" y="18"/>
                  </a:lnTo>
                  <a:lnTo>
                    <a:pt x="0" y="24"/>
                  </a:lnTo>
                  <a:lnTo>
                    <a:pt x="30" y="18"/>
                  </a:lnTo>
                  <a:lnTo>
                    <a:pt x="42" y="12"/>
                  </a:lnTo>
                  <a:lnTo>
                    <a:pt x="72" y="6"/>
                  </a:lnTo>
                  <a:lnTo>
                    <a:pt x="90" y="0"/>
                  </a:lnTo>
                  <a:lnTo>
                    <a:pt x="48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64" name="Freeform 236">
              <a:extLst>
                <a:ext uri="{FF2B5EF4-FFF2-40B4-BE49-F238E27FC236}">
                  <a16:creationId xmlns:a16="http://schemas.microsoft.com/office/drawing/2014/main" id="{865887ED-5CFA-480D-A06D-262222B14D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8" y="1962"/>
              <a:ext cx="95" cy="30"/>
            </a:xfrm>
            <a:custGeom>
              <a:avLst/>
              <a:gdLst>
                <a:gd name="T0" fmla="*/ 77 w 95"/>
                <a:gd name="T1" fmla="*/ 0 h 30"/>
                <a:gd name="T2" fmla="*/ 60 w 95"/>
                <a:gd name="T3" fmla="*/ 6 h 30"/>
                <a:gd name="T4" fmla="*/ 48 w 95"/>
                <a:gd name="T5" fmla="*/ 6 h 30"/>
                <a:gd name="T6" fmla="*/ 0 w 95"/>
                <a:gd name="T7" fmla="*/ 24 h 30"/>
                <a:gd name="T8" fmla="*/ 36 w 95"/>
                <a:gd name="T9" fmla="*/ 30 h 30"/>
                <a:gd name="T10" fmla="*/ 54 w 95"/>
                <a:gd name="T11" fmla="*/ 24 h 30"/>
                <a:gd name="T12" fmla="*/ 65 w 95"/>
                <a:gd name="T13" fmla="*/ 18 h 30"/>
                <a:gd name="T14" fmla="*/ 83 w 95"/>
                <a:gd name="T15" fmla="*/ 6 h 30"/>
                <a:gd name="T16" fmla="*/ 95 w 95"/>
                <a:gd name="T17" fmla="*/ 0 h 30"/>
                <a:gd name="T18" fmla="*/ 77 w 95"/>
                <a:gd name="T1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5" h="30">
                  <a:moveTo>
                    <a:pt x="77" y="0"/>
                  </a:moveTo>
                  <a:lnTo>
                    <a:pt x="60" y="6"/>
                  </a:lnTo>
                  <a:lnTo>
                    <a:pt x="48" y="6"/>
                  </a:lnTo>
                  <a:lnTo>
                    <a:pt x="0" y="24"/>
                  </a:lnTo>
                  <a:lnTo>
                    <a:pt x="36" y="30"/>
                  </a:lnTo>
                  <a:lnTo>
                    <a:pt x="54" y="24"/>
                  </a:lnTo>
                  <a:lnTo>
                    <a:pt x="65" y="18"/>
                  </a:lnTo>
                  <a:lnTo>
                    <a:pt x="83" y="6"/>
                  </a:lnTo>
                  <a:lnTo>
                    <a:pt x="95" y="0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65" name="Freeform 237">
              <a:extLst>
                <a:ext uri="{FF2B5EF4-FFF2-40B4-BE49-F238E27FC236}">
                  <a16:creationId xmlns:a16="http://schemas.microsoft.com/office/drawing/2014/main" id="{751F8E51-3677-4457-8358-4AD3F72B696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5" y="1992"/>
              <a:ext cx="72" cy="24"/>
            </a:xfrm>
            <a:custGeom>
              <a:avLst/>
              <a:gdLst>
                <a:gd name="T0" fmla="*/ 48 w 72"/>
                <a:gd name="T1" fmla="*/ 0 h 24"/>
                <a:gd name="T2" fmla="*/ 0 w 72"/>
                <a:gd name="T3" fmla="*/ 24 h 24"/>
                <a:gd name="T4" fmla="*/ 18 w 72"/>
                <a:gd name="T5" fmla="*/ 24 h 24"/>
                <a:gd name="T6" fmla="*/ 42 w 72"/>
                <a:gd name="T7" fmla="*/ 12 h 24"/>
                <a:gd name="T8" fmla="*/ 72 w 72"/>
                <a:gd name="T9" fmla="*/ 0 h 24"/>
                <a:gd name="T10" fmla="*/ 48 w 72"/>
                <a:gd name="T11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" h="24">
                  <a:moveTo>
                    <a:pt x="48" y="0"/>
                  </a:moveTo>
                  <a:lnTo>
                    <a:pt x="0" y="24"/>
                  </a:lnTo>
                  <a:lnTo>
                    <a:pt x="18" y="24"/>
                  </a:lnTo>
                  <a:lnTo>
                    <a:pt x="42" y="12"/>
                  </a:lnTo>
                  <a:lnTo>
                    <a:pt x="72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66" name="Freeform 238">
              <a:extLst>
                <a:ext uri="{FF2B5EF4-FFF2-40B4-BE49-F238E27FC236}">
                  <a16:creationId xmlns:a16="http://schemas.microsoft.com/office/drawing/2014/main" id="{77D2BDD6-6AEE-427A-9C75-77C75B794D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5" y="2070"/>
              <a:ext cx="108" cy="18"/>
            </a:xfrm>
            <a:custGeom>
              <a:avLst/>
              <a:gdLst>
                <a:gd name="T0" fmla="*/ 84 w 108"/>
                <a:gd name="T1" fmla="*/ 0 h 18"/>
                <a:gd name="T2" fmla="*/ 72 w 108"/>
                <a:gd name="T3" fmla="*/ 6 h 18"/>
                <a:gd name="T4" fmla="*/ 54 w 108"/>
                <a:gd name="T5" fmla="*/ 6 h 18"/>
                <a:gd name="T6" fmla="*/ 18 w 108"/>
                <a:gd name="T7" fmla="*/ 12 h 18"/>
                <a:gd name="T8" fmla="*/ 0 w 108"/>
                <a:gd name="T9" fmla="*/ 18 h 18"/>
                <a:gd name="T10" fmla="*/ 72 w 108"/>
                <a:gd name="T11" fmla="*/ 18 h 18"/>
                <a:gd name="T12" fmla="*/ 84 w 108"/>
                <a:gd name="T13" fmla="*/ 12 h 18"/>
                <a:gd name="T14" fmla="*/ 108 w 108"/>
                <a:gd name="T15" fmla="*/ 6 h 18"/>
                <a:gd name="T16" fmla="*/ 96 w 108"/>
                <a:gd name="T17" fmla="*/ 0 h 18"/>
                <a:gd name="T18" fmla="*/ 84 w 108"/>
                <a:gd name="T19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8" h="18">
                  <a:moveTo>
                    <a:pt x="84" y="0"/>
                  </a:moveTo>
                  <a:lnTo>
                    <a:pt x="72" y="6"/>
                  </a:lnTo>
                  <a:lnTo>
                    <a:pt x="54" y="6"/>
                  </a:lnTo>
                  <a:lnTo>
                    <a:pt x="18" y="12"/>
                  </a:lnTo>
                  <a:lnTo>
                    <a:pt x="0" y="18"/>
                  </a:lnTo>
                  <a:lnTo>
                    <a:pt x="72" y="18"/>
                  </a:lnTo>
                  <a:lnTo>
                    <a:pt x="84" y="12"/>
                  </a:lnTo>
                  <a:lnTo>
                    <a:pt x="108" y="6"/>
                  </a:lnTo>
                  <a:lnTo>
                    <a:pt x="96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67" name="Freeform 239">
              <a:extLst>
                <a:ext uri="{FF2B5EF4-FFF2-40B4-BE49-F238E27FC236}">
                  <a16:creationId xmlns:a16="http://schemas.microsoft.com/office/drawing/2014/main" id="{5600DF46-4602-4049-BF3C-4881D0A8FC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3" y="2088"/>
              <a:ext cx="66" cy="24"/>
            </a:xfrm>
            <a:custGeom>
              <a:avLst/>
              <a:gdLst>
                <a:gd name="T0" fmla="*/ 36 w 66"/>
                <a:gd name="T1" fmla="*/ 12 h 24"/>
                <a:gd name="T2" fmla="*/ 30 w 66"/>
                <a:gd name="T3" fmla="*/ 12 h 24"/>
                <a:gd name="T4" fmla="*/ 0 w 66"/>
                <a:gd name="T5" fmla="*/ 18 h 24"/>
                <a:gd name="T6" fmla="*/ 30 w 66"/>
                <a:gd name="T7" fmla="*/ 24 h 24"/>
                <a:gd name="T8" fmla="*/ 66 w 66"/>
                <a:gd name="T9" fmla="*/ 0 h 24"/>
                <a:gd name="T10" fmla="*/ 36 w 66"/>
                <a:gd name="T11" fmla="*/ 1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24">
                  <a:moveTo>
                    <a:pt x="36" y="12"/>
                  </a:moveTo>
                  <a:lnTo>
                    <a:pt x="30" y="12"/>
                  </a:lnTo>
                  <a:lnTo>
                    <a:pt x="0" y="18"/>
                  </a:lnTo>
                  <a:lnTo>
                    <a:pt x="30" y="24"/>
                  </a:lnTo>
                  <a:lnTo>
                    <a:pt x="66" y="0"/>
                  </a:lnTo>
                  <a:lnTo>
                    <a:pt x="36" y="12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68" name="Freeform 240">
              <a:extLst>
                <a:ext uri="{FF2B5EF4-FFF2-40B4-BE49-F238E27FC236}">
                  <a16:creationId xmlns:a16="http://schemas.microsoft.com/office/drawing/2014/main" id="{60546AEA-570B-4AFC-B198-29C6208319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9" y="2166"/>
              <a:ext cx="120" cy="42"/>
            </a:xfrm>
            <a:custGeom>
              <a:avLst/>
              <a:gdLst>
                <a:gd name="T0" fmla="*/ 78 w 120"/>
                <a:gd name="T1" fmla="*/ 0 h 42"/>
                <a:gd name="T2" fmla="*/ 72 w 120"/>
                <a:gd name="T3" fmla="*/ 6 h 42"/>
                <a:gd name="T4" fmla="*/ 24 w 120"/>
                <a:gd name="T5" fmla="*/ 30 h 42"/>
                <a:gd name="T6" fmla="*/ 6 w 120"/>
                <a:gd name="T7" fmla="*/ 30 h 42"/>
                <a:gd name="T8" fmla="*/ 0 w 120"/>
                <a:gd name="T9" fmla="*/ 36 h 42"/>
                <a:gd name="T10" fmla="*/ 24 w 120"/>
                <a:gd name="T11" fmla="*/ 42 h 42"/>
                <a:gd name="T12" fmla="*/ 48 w 120"/>
                <a:gd name="T13" fmla="*/ 42 h 42"/>
                <a:gd name="T14" fmla="*/ 72 w 120"/>
                <a:gd name="T15" fmla="*/ 36 h 42"/>
                <a:gd name="T16" fmla="*/ 84 w 120"/>
                <a:gd name="T17" fmla="*/ 24 h 42"/>
                <a:gd name="T18" fmla="*/ 96 w 120"/>
                <a:gd name="T19" fmla="*/ 18 h 42"/>
                <a:gd name="T20" fmla="*/ 108 w 120"/>
                <a:gd name="T21" fmla="*/ 18 h 42"/>
                <a:gd name="T22" fmla="*/ 120 w 120"/>
                <a:gd name="T23" fmla="*/ 12 h 42"/>
                <a:gd name="T24" fmla="*/ 102 w 120"/>
                <a:gd name="T25" fmla="*/ 12 h 42"/>
                <a:gd name="T26" fmla="*/ 54 w 120"/>
                <a:gd name="T27" fmla="*/ 24 h 42"/>
                <a:gd name="T28" fmla="*/ 54 w 120"/>
                <a:gd name="T29" fmla="*/ 18 h 42"/>
                <a:gd name="T30" fmla="*/ 66 w 120"/>
                <a:gd name="T31" fmla="*/ 12 h 42"/>
                <a:gd name="T32" fmla="*/ 96 w 120"/>
                <a:gd name="T33" fmla="*/ 0 h 42"/>
                <a:gd name="T34" fmla="*/ 78 w 120"/>
                <a:gd name="T35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0" h="42">
                  <a:moveTo>
                    <a:pt x="78" y="0"/>
                  </a:moveTo>
                  <a:lnTo>
                    <a:pt x="72" y="6"/>
                  </a:lnTo>
                  <a:lnTo>
                    <a:pt x="24" y="30"/>
                  </a:lnTo>
                  <a:lnTo>
                    <a:pt x="6" y="30"/>
                  </a:lnTo>
                  <a:lnTo>
                    <a:pt x="0" y="36"/>
                  </a:lnTo>
                  <a:lnTo>
                    <a:pt x="24" y="42"/>
                  </a:lnTo>
                  <a:lnTo>
                    <a:pt x="48" y="42"/>
                  </a:lnTo>
                  <a:lnTo>
                    <a:pt x="72" y="36"/>
                  </a:lnTo>
                  <a:lnTo>
                    <a:pt x="84" y="24"/>
                  </a:lnTo>
                  <a:lnTo>
                    <a:pt x="96" y="18"/>
                  </a:lnTo>
                  <a:lnTo>
                    <a:pt x="108" y="18"/>
                  </a:lnTo>
                  <a:lnTo>
                    <a:pt x="120" y="12"/>
                  </a:lnTo>
                  <a:lnTo>
                    <a:pt x="102" y="12"/>
                  </a:lnTo>
                  <a:lnTo>
                    <a:pt x="54" y="24"/>
                  </a:lnTo>
                  <a:lnTo>
                    <a:pt x="54" y="18"/>
                  </a:lnTo>
                  <a:lnTo>
                    <a:pt x="66" y="12"/>
                  </a:lnTo>
                  <a:lnTo>
                    <a:pt x="96" y="0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69" name="Freeform 241">
              <a:extLst>
                <a:ext uri="{FF2B5EF4-FFF2-40B4-BE49-F238E27FC236}">
                  <a16:creationId xmlns:a16="http://schemas.microsoft.com/office/drawing/2014/main" id="{A8483371-8856-4594-9CED-94BCEEA709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9" y="2208"/>
              <a:ext cx="126" cy="36"/>
            </a:xfrm>
            <a:custGeom>
              <a:avLst/>
              <a:gdLst>
                <a:gd name="T0" fmla="*/ 90 w 126"/>
                <a:gd name="T1" fmla="*/ 0 h 36"/>
                <a:gd name="T2" fmla="*/ 72 w 126"/>
                <a:gd name="T3" fmla="*/ 6 h 36"/>
                <a:gd name="T4" fmla="*/ 48 w 126"/>
                <a:gd name="T5" fmla="*/ 24 h 36"/>
                <a:gd name="T6" fmla="*/ 36 w 126"/>
                <a:gd name="T7" fmla="*/ 24 h 36"/>
                <a:gd name="T8" fmla="*/ 0 w 126"/>
                <a:gd name="T9" fmla="*/ 36 h 36"/>
                <a:gd name="T10" fmla="*/ 48 w 126"/>
                <a:gd name="T11" fmla="*/ 36 h 36"/>
                <a:gd name="T12" fmla="*/ 66 w 126"/>
                <a:gd name="T13" fmla="*/ 30 h 36"/>
                <a:gd name="T14" fmla="*/ 72 w 126"/>
                <a:gd name="T15" fmla="*/ 24 h 36"/>
                <a:gd name="T16" fmla="*/ 84 w 126"/>
                <a:gd name="T17" fmla="*/ 18 h 36"/>
                <a:gd name="T18" fmla="*/ 96 w 126"/>
                <a:gd name="T19" fmla="*/ 6 h 36"/>
                <a:gd name="T20" fmla="*/ 126 w 126"/>
                <a:gd name="T21" fmla="*/ 0 h 36"/>
                <a:gd name="T22" fmla="*/ 90 w 126"/>
                <a:gd name="T23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6" h="36">
                  <a:moveTo>
                    <a:pt x="90" y="0"/>
                  </a:moveTo>
                  <a:lnTo>
                    <a:pt x="72" y="6"/>
                  </a:lnTo>
                  <a:lnTo>
                    <a:pt x="48" y="24"/>
                  </a:lnTo>
                  <a:lnTo>
                    <a:pt x="36" y="24"/>
                  </a:lnTo>
                  <a:lnTo>
                    <a:pt x="0" y="36"/>
                  </a:lnTo>
                  <a:lnTo>
                    <a:pt x="48" y="36"/>
                  </a:lnTo>
                  <a:lnTo>
                    <a:pt x="66" y="30"/>
                  </a:lnTo>
                  <a:lnTo>
                    <a:pt x="72" y="24"/>
                  </a:lnTo>
                  <a:lnTo>
                    <a:pt x="84" y="18"/>
                  </a:lnTo>
                  <a:lnTo>
                    <a:pt x="96" y="6"/>
                  </a:lnTo>
                  <a:lnTo>
                    <a:pt x="126" y="0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70" name="Freeform 242">
              <a:extLst>
                <a:ext uri="{FF2B5EF4-FFF2-40B4-BE49-F238E27FC236}">
                  <a16:creationId xmlns:a16="http://schemas.microsoft.com/office/drawing/2014/main" id="{0417C5CC-3272-4ED0-AA05-2B31AADFC4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7" y="2214"/>
              <a:ext cx="84" cy="18"/>
            </a:xfrm>
            <a:custGeom>
              <a:avLst/>
              <a:gdLst>
                <a:gd name="T0" fmla="*/ 42 w 84"/>
                <a:gd name="T1" fmla="*/ 6 h 18"/>
                <a:gd name="T2" fmla="*/ 0 w 84"/>
                <a:gd name="T3" fmla="*/ 6 h 18"/>
                <a:gd name="T4" fmla="*/ 30 w 84"/>
                <a:gd name="T5" fmla="*/ 18 h 18"/>
                <a:gd name="T6" fmla="*/ 42 w 84"/>
                <a:gd name="T7" fmla="*/ 18 h 18"/>
                <a:gd name="T8" fmla="*/ 54 w 84"/>
                <a:gd name="T9" fmla="*/ 12 h 18"/>
                <a:gd name="T10" fmla="*/ 84 w 84"/>
                <a:gd name="T11" fmla="*/ 0 h 18"/>
                <a:gd name="T12" fmla="*/ 42 w 84"/>
                <a:gd name="T13" fmla="*/ 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18">
                  <a:moveTo>
                    <a:pt x="42" y="6"/>
                  </a:moveTo>
                  <a:lnTo>
                    <a:pt x="0" y="6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54" y="12"/>
                  </a:lnTo>
                  <a:lnTo>
                    <a:pt x="84" y="0"/>
                  </a:lnTo>
                  <a:lnTo>
                    <a:pt x="42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71" name="Freeform 243">
              <a:extLst>
                <a:ext uri="{FF2B5EF4-FFF2-40B4-BE49-F238E27FC236}">
                  <a16:creationId xmlns:a16="http://schemas.microsoft.com/office/drawing/2014/main" id="{958AD305-95D6-42B1-9887-467B10C2E91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0" y="2340"/>
              <a:ext cx="198" cy="41"/>
            </a:xfrm>
            <a:custGeom>
              <a:avLst/>
              <a:gdLst>
                <a:gd name="T0" fmla="*/ 144 w 198"/>
                <a:gd name="T1" fmla="*/ 0 h 41"/>
                <a:gd name="T2" fmla="*/ 126 w 198"/>
                <a:gd name="T3" fmla="*/ 0 h 41"/>
                <a:gd name="T4" fmla="*/ 102 w 198"/>
                <a:gd name="T5" fmla="*/ 6 h 41"/>
                <a:gd name="T6" fmla="*/ 72 w 198"/>
                <a:gd name="T7" fmla="*/ 18 h 41"/>
                <a:gd name="T8" fmla="*/ 36 w 198"/>
                <a:gd name="T9" fmla="*/ 30 h 41"/>
                <a:gd name="T10" fmla="*/ 0 w 198"/>
                <a:gd name="T11" fmla="*/ 35 h 41"/>
                <a:gd name="T12" fmla="*/ 24 w 198"/>
                <a:gd name="T13" fmla="*/ 35 h 41"/>
                <a:gd name="T14" fmla="*/ 48 w 198"/>
                <a:gd name="T15" fmla="*/ 41 h 41"/>
                <a:gd name="T16" fmla="*/ 108 w 198"/>
                <a:gd name="T17" fmla="*/ 41 h 41"/>
                <a:gd name="T18" fmla="*/ 108 w 198"/>
                <a:gd name="T19" fmla="*/ 30 h 41"/>
                <a:gd name="T20" fmla="*/ 114 w 198"/>
                <a:gd name="T21" fmla="*/ 12 h 41"/>
                <a:gd name="T22" fmla="*/ 132 w 198"/>
                <a:gd name="T23" fmla="*/ 6 h 41"/>
                <a:gd name="T24" fmla="*/ 156 w 198"/>
                <a:gd name="T25" fmla="*/ 6 h 41"/>
                <a:gd name="T26" fmla="*/ 180 w 198"/>
                <a:gd name="T27" fmla="*/ 12 h 41"/>
                <a:gd name="T28" fmla="*/ 198 w 198"/>
                <a:gd name="T29" fmla="*/ 6 h 41"/>
                <a:gd name="T30" fmla="*/ 156 w 198"/>
                <a:gd name="T31" fmla="*/ 0 h 41"/>
                <a:gd name="T32" fmla="*/ 144 w 198"/>
                <a:gd name="T33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8" h="41">
                  <a:moveTo>
                    <a:pt x="144" y="0"/>
                  </a:moveTo>
                  <a:lnTo>
                    <a:pt x="126" y="0"/>
                  </a:lnTo>
                  <a:lnTo>
                    <a:pt x="102" y="6"/>
                  </a:lnTo>
                  <a:lnTo>
                    <a:pt x="72" y="18"/>
                  </a:lnTo>
                  <a:lnTo>
                    <a:pt x="36" y="30"/>
                  </a:lnTo>
                  <a:lnTo>
                    <a:pt x="0" y="35"/>
                  </a:lnTo>
                  <a:lnTo>
                    <a:pt x="24" y="35"/>
                  </a:lnTo>
                  <a:lnTo>
                    <a:pt x="48" y="41"/>
                  </a:lnTo>
                  <a:lnTo>
                    <a:pt x="108" y="41"/>
                  </a:lnTo>
                  <a:lnTo>
                    <a:pt x="108" y="30"/>
                  </a:lnTo>
                  <a:lnTo>
                    <a:pt x="114" y="12"/>
                  </a:lnTo>
                  <a:lnTo>
                    <a:pt x="132" y="6"/>
                  </a:lnTo>
                  <a:lnTo>
                    <a:pt x="156" y="6"/>
                  </a:lnTo>
                  <a:lnTo>
                    <a:pt x="180" y="12"/>
                  </a:lnTo>
                  <a:lnTo>
                    <a:pt x="198" y="6"/>
                  </a:lnTo>
                  <a:lnTo>
                    <a:pt x="156" y="0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72" name="Freeform 244">
              <a:extLst>
                <a:ext uri="{FF2B5EF4-FFF2-40B4-BE49-F238E27FC236}">
                  <a16:creationId xmlns:a16="http://schemas.microsoft.com/office/drawing/2014/main" id="{C3918510-59BA-4007-860C-B0C9F7E356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8" y="2393"/>
              <a:ext cx="125" cy="30"/>
            </a:xfrm>
            <a:custGeom>
              <a:avLst/>
              <a:gdLst>
                <a:gd name="T0" fmla="*/ 102 w 125"/>
                <a:gd name="T1" fmla="*/ 0 h 30"/>
                <a:gd name="T2" fmla="*/ 72 w 125"/>
                <a:gd name="T3" fmla="*/ 18 h 30"/>
                <a:gd name="T4" fmla="*/ 24 w 125"/>
                <a:gd name="T5" fmla="*/ 18 h 30"/>
                <a:gd name="T6" fmla="*/ 0 w 125"/>
                <a:gd name="T7" fmla="*/ 30 h 30"/>
                <a:gd name="T8" fmla="*/ 84 w 125"/>
                <a:gd name="T9" fmla="*/ 30 h 30"/>
                <a:gd name="T10" fmla="*/ 90 w 125"/>
                <a:gd name="T11" fmla="*/ 18 h 30"/>
                <a:gd name="T12" fmla="*/ 125 w 125"/>
                <a:gd name="T13" fmla="*/ 0 h 30"/>
                <a:gd name="T14" fmla="*/ 102 w 125"/>
                <a:gd name="T1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5" h="30">
                  <a:moveTo>
                    <a:pt x="102" y="0"/>
                  </a:moveTo>
                  <a:lnTo>
                    <a:pt x="72" y="18"/>
                  </a:lnTo>
                  <a:lnTo>
                    <a:pt x="24" y="18"/>
                  </a:lnTo>
                  <a:lnTo>
                    <a:pt x="0" y="30"/>
                  </a:lnTo>
                  <a:lnTo>
                    <a:pt x="84" y="30"/>
                  </a:lnTo>
                  <a:lnTo>
                    <a:pt x="90" y="18"/>
                  </a:lnTo>
                  <a:lnTo>
                    <a:pt x="125" y="0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73" name="Freeform 245">
              <a:extLst>
                <a:ext uri="{FF2B5EF4-FFF2-40B4-BE49-F238E27FC236}">
                  <a16:creationId xmlns:a16="http://schemas.microsoft.com/office/drawing/2014/main" id="{C8FC76D5-7B56-484B-AB9D-9A70BE43A08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1" y="2495"/>
              <a:ext cx="192" cy="36"/>
            </a:xfrm>
            <a:custGeom>
              <a:avLst/>
              <a:gdLst>
                <a:gd name="T0" fmla="*/ 108 w 192"/>
                <a:gd name="T1" fmla="*/ 0 h 36"/>
                <a:gd name="T2" fmla="*/ 84 w 192"/>
                <a:gd name="T3" fmla="*/ 6 h 36"/>
                <a:gd name="T4" fmla="*/ 42 w 192"/>
                <a:gd name="T5" fmla="*/ 18 h 36"/>
                <a:gd name="T6" fmla="*/ 24 w 192"/>
                <a:gd name="T7" fmla="*/ 30 h 36"/>
                <a:gd name="T8" fmla="*/ 0 w 192"/>
                <a:gd name="T9" fmla="*/ 36 h 36"/>
                <a:gd name="T10" fmla="*/ 54 w 192"/>
                <a:gd name="T11" fmla="*/ 36 h 36"/>
                <a:gd name="T12" fmla="*/ 90 w 192"/>
                <a:gd name="T13" fmla="*/ 30 h 36"/>
                <a:gd name="T14" fmla="*/ 108 w 192"/>
                <a:gd name="T15" fmla="*/ 24 h 36"/>
                <a:gd name="T16" fmla="*/ 132 w 192"/>
                <a:gd name="T17" fmla="*/ 12 h 36"/>
                <a:gd name="T18" fmla="*/ 156 w 192"/>
                <a:gd name="T19" fmla="*/ 6 h 36"/>
                <a:gd name="T20" fmla="*/ 192 w 192"/>
                <a:gd name="T21" fmla="*/ 6 h 36"/>
                <a:gd name="T22" fmla="*/ 138 w 192"/>
                <a:gd name="T23" fmla="*/ 0 h 36"/>
                <a:gd name="T24" fmla="*/ 108 w 192"/>
                <a:gd name="T2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2" h="36">
                  <a:moveTo>
                    <a:pt x="108" y="0"/>
                  </a:moveTo>
                  <a:lnTo>
                    <a:pt x="84" y="6"/>
                  </a:lnTo>
                  <a:lnTo>
                    <a:pt x="42" y="18"/>
                  </a:lnTo>
                  <a:lnTo>
                    <a:pt x="24" y="30"/>
                  </a:lnTo>
                  <a:lnTo>
                    <a:pt x="0" y="36"/>
                  </a:lnTo>
                  <a:lnTo>
                    <a:pt x="54" y="36"/>
                  </a:lnTo>
                  <a:lnTo>
                    <a:pt x="90" y="30"/>
                  </a:lnTo>
                  <a:lnTo>
                    <a:pt x="108" y="24"/>
                  </a:lnTo>
                  <a:lnTo>
                    <a:pt x="132" y="12"/>
                  </a:lnTo>
                  <a:lnTo>
                    <a:pt x="156" y="6"/>
                  </a:lnTo>
                  <a:lnTo>
                    <a:pt x="192" y="6"/>
                  </a:lnTo>
                  <a:lnTo>
                    <a:pt x="138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74" name="Freeform 246">
              <a:extLst>
                <a:ext uri="{FF2B5EF4-FFF2-40B4-BE49-F238E27FC236}">
                  <a16:creationId xmlns:a16="http://schemas.microsoft.com/office/drawing/2014/main" id="{A4BFB266-469C-448F-B9D7-8A79D075AAB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7" y="2525"/>
              <a:ext cx="240" cy="72"/>
            </a:xfrm>
            <a:custGeom>
              <a:avLst/>
              <a:gdLst>
                <a:gd name="T0" fmla="*/ 204 w 240"/>
                <a:gd name="T1" fmla="*/ 0 h 72"/>
                <a:gd name="T2" fmla="*/ 186 w 240"/>
                <a:gd name="T3" fmla="*/ 6 h 72"/>
                <a:gd name="T4" fmla="*/ 150 w 240"/>
                <a:gd name="T5" fmla="*/ 12 h 72"/>
                <a:gd name="T6" fmla="*/ 126 w 240"/>
                <a:gd name="T7" fmla="*/ 30 h 72"/>
                <a:gd name="T8" fmla="*/ 78 w 240"/>
                <a:gd name="T9" fmla="*/ 42 h 72"/>
                <a:gd name="T10" fmla="*/ 24 w 240"/>
                <a:gd name="T11" fmla="*/ 42 h 72"/>
                <a:gd name="T12" fmla="*/ 0 w 240"/>
                <a:gd name="T13" fmla="*/ 54 h 72"/>
                <a:gd name="T14" fmla="*/ 24 w 240"/>
                <a:gd name="T15" fmla="*/ 48 h 72"/>
                <a:gd name="T16" fmla="*/ 42 w 240"/>
                <a:gd name="T17" fmla="*/ 54 h 72"/>
                <a:gd name="T18" fmla="*/ 54 w 240"/>
                <a:gd name="T19" fmla="*/ 54 h 72"/>
                <a:gd name="T20" fmla="*/ 60 w 240"/>
                <a:gd name="T21" fmla="*/ 60 h 72"/>
                <a:gd name="T22" fmla="*/ 54 w 240"/>
                <a:gd name="T23" fmla="*/ 66 h 72"/>
                <a:gd name="T24" fmla="*/ 36 w 240"/>
                <a:gd name="T25" fmla="*/ 66 h 72"/>
                <a:gd name="T26" fmla="*/ 78 w 240"/>
                <a:gd name="T27" fmla="*/ 72 h 72"/>
                <a:gd name="T28" fmla="*/ 96 w 240"/>
                <a:gd name="T29" fmla="*/ 72 h 72"/>
                <a:gd name="T30" fmla="*/ 114 w 240"/>
                <a:gd name="T31" fmla="*/ 60 h 72"/>
                <a:gd name="T32" fmla="*/ 138 w 240"/>
                <a:gd name="T33" fmla="*/ 48 h 72"/>
                <a:gd name="T34" fmla="*/ 156 w 240"/>
                <a:gd name="T35" fmla="*/ 30 h 72"/>
                <a:gd name="T36" fmla="*/ 174 w 240"/>
                <a:gd name="T37" fmla="*/ 18 h 72"/>
                <a:gd name="T38" fmla="*/ 192 w 240"/>
                <a:gd name="T39" fmla="*/ 12 h 72"/>
                <a:gd name="T40" fmla="*/ 240 w 240"/>
                <a:gd name="T41" fmla="*/ 0 h 72"/>
                <a:gd name="T42" fmla="*/ 204 w 240"/>
                <a:gd name="T43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0" h="72">
                  <a:moveTo>
                    <a:pt x="204" y="0"/>
                  </a:moveTo>
                  <a:lnTo>
                    <a:pt x="186" y="6"/>
                  </a:lnTo>
                  <a:lnTo>
                    <a:pt x="150" y="12"/>
                  </a:lnTo>
                  <a:lnTo>
                    <a:pt x="126" y="30"/>
                  </a:lnTo>
                  <a:lnTo>
                    <a:pt x="78" y="42"/>
                  </a:lnTo>
                  <a:lnTo>
                    <a:pt x="24" y="42"/>
                  </a:lnTo>
                  <a:lnTo>
                    <a:pt x="0" y="54"/>
                  </a:lnTo>
                  <a:lnTo>
                    <a:pt x="24" y="48"/>
                  </a:lnTo>
                  <a:lnTo>
                    <a:pt x="42" y="54"/>
                  </a:lnTo>
                  <a:lnTo>
                    <a:pt x="54" y="54"/>
                  </a:lnTo>
                  <a:lnTo>
                    <a:pt x="60" y="60"/>
                  </a:lnTo>
                  <a:lnTo>
                    <a:pt x="54" y="66"/>
                  </a:lnTo>
                  <a:lnTo>
                    <a:pt x="36" y="66"/>
                  </a:lnTo>
                  <a:lnTo>
                    <a:pt x="78" y="72"/>
                  </a:lnTo>
                  <a:lnTo>
                    <a:pt x="96" y="72"/>
                  </a:lnTo>
                  <a:lnTo>
                    <a:pt x="114" y="60"/>
                  </a:lnTo>
                  <a:lnTo>
                    <a:pt x="138" y="48"/>
                  </a:lnTo>
                  <a:lnTo>
                    <a:pt x="156" y="30"/>
                  </a:lnTo>
                  <a:lnTo>
                    <a:pt x="174" y="18"/>
                  </a:lnTo>
                  <a:lnTo>
                    <a:pt x="192" y="12"/>
                  </a:lnTo>
                  <a:lnTo>
                    <a:pt x="240" y="0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75" name="Freeform 247">
              <a:extLst>
                <a:ext uri="{FF2B5EF4-FFF2-40B4-BE49-F238E27FC236}">
                  <a16:creationId xmlns:a16="http://schemas.microsoft.com/office/drawing/2014/main" id="{31595EDC-7FAA-451C-ABA5-2015B77A28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7" y="2597"/>
              <a:ext cx="108" cy="30"/>
            </a:xfrm>
            <a:custGeom>
              <a:avLst/>
              <a:gdLst>
                <a:gd name="T0" fmla="*/ 72 w 108"/>
                <a:gd name="T1" fmla="*/ 0 h 30"/>
                <a:gd name="T2" fmla="*/ 60 w 108"/>
                <a:gd name="T3" fmla="*/ 6 h 30"/>
                <a:gd name="T4" fmla="*/ 24 w 108"/>
                <a:gd name="T5" fmla="*/ 18 h 30"/>
                <a:gd name="T6" fmla="*/ 0 w 108"/>
                <a:gd name="T7" fmla="*/ 30 h 30"/>
                <a:gd name="T8" fmla="*/ 24 w 108"/>
                <a:gd name="T9" fmla="*/ 30 h 30"/>
                <a:gd name="T10" fmla="*/ 36 w 108"/>
                <a:gd name="T11" fmla="*/ 24 h 30"/>
                <a:gd name="T12" fmla="*/ 72 w 108"/>
                <a:gd name="T13" fmla="*/ 12 h 30"/>
                <a:gd name="T14" fmla="*/ 108 w 108"/>
                <a:gd name="T15" fmla="*/ 12 h 30"/>
                <a:gd name="T16" fmla="*/ 72 w 108"/>
                <a:gd name="T1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30">
                  <a:moveTo>
                    <a:pt x="72" y="0"/>
                  </a:moveTo>
                  <a:lnTo>
                    <a:pt x="60" y="6"/>
                  </a:lnTo>
                  <a:lnTo>
                    <a:pt x="24" y="18"/>
                  </a:lnTo>
                  <a:lnTo>
                    <a:pt x="0" y="30"/>
                  </a:lnTo>
                  <a:lnTo>
                    <a:pt x="24" y="30"/>
                  </a:lnTo>
                  <a:lnTo>
                    <a:pt x="36" y="24"/>
                  </a:lnTo>
                  <a:lnTo>
                    <a:pt x="72" y="12"/>
                  </a:lnTo>
                  <a:lnTo>
                    <a:pt x="108" y="12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76" name="Freeform 248">
              <a:extLst>
                <a:ext uri="{FF2B5EF4-FFF2-40B4-BE49-F238E27FC236}">
                  <a16:creationId xmlns:a16="http://schemas.microsoft.com/office/drawing/2014/main" id="{B159B7B2-3055-4562-A38E-96A6028EC3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1" y="2657"/>
              <a:ext cx="216" cy="54"/>
            </a:xfrm>
            <a:custGeom>
              <a:avLst/>
              <a:gdLst>
                <a:gd name="T0" fmla="*/ 174 w 216"/>
                <a:gd name="T1" fmla="*/ 6 h 54"/>
                <a:gd name="T2" fmla="*/ 162 w 216"/>
                <a:gd name="T3" fmla="*/ 6 h 54"/>
                <a:gd name="T4" fmla="*/ 114 w 216"/>
                <a:gd name="T5" fmla="*/ 24 h 54"/>
                <a:gd name="T6" fmla="*/ 60 w 216"/>
                <a:gd name="T7" fmla="*/ 24 h 54"/>
                <a:gd name="T8" fmla="*/ 42 w 216"/>
                <a:gd name="T9" fmla="*/ 30 h 54"/>
                <a:gd name="T10" fmla="*/ 12 w 216"/>
                <a:gd name="T11" fmla="*/ 42 h 54"/>
                <a:gd name="T12" fmla="*/ 0 w 216"/>
                <a:gd name="T13" fmla="*/ 42 h 54"/>
                <a:gd name="T14" fmla="*/ 30 w 216"/>
                <a:gd name="T15" fmla="*/ 54 h 54"/>
                <a:gd name="T16" fmla="*/ 42 w 216"/>
                <a:gd name="T17" fmla="*/ 54 h 54"/>
                <a:gd name="T18" fmla="*/ 60 w 216"/>
                <a:gd name="T19" fmla="*/ 48 h 54"/>
                <a:gd name="T20" fmla="*/ 84 w 216"/>
                <a:gd name="T21" fmla="*/ 42 h 54"/>
                <a:gd name="T22" fmla="*/ 126 w 216"/>
                <a:gd name="T23" fmla="*/ 30 h 54"/>
                <a:gd name="T24" fmla="*/ 156 w 216"/>
                <a:gd name="T25" fmla="*/ 30 h 54"/>
                <a:gd name="T26" fmla="*/ 174 w 216"/>
                <a:gd name="T27" fmla="*/ 12 h 54"/>
                <a:gd name="T28" fmla="*/ 186 w 216"/>
                <a:gd name="T29" fmla="*/ 6 h 54"/>
                <a:gd name="T30" fmla="*/ 216 w 216"/>
                <a:gd name="T31" fmla="*/ 0 h 54"/>
                <a:gd name="T32" fmla="*/ 198 w 216"/>
                <a:gd name="T33" fmla="*/ 0 h 54"/>
                <a:gd name="T34" fmla="*/ 174 w 216"/>
                <a:gd name="T35" fmla="*/ 6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6" h="54">
                  <a:moveTo>
                    <a:pt x="174" y="6"/>
                  </a:moveTo>
                  <a:lnTo>
                    <a:pt x="162" y="6"/>
                  </a:lnTo>
                  <a:lnTo>
                    <a:pt x="114" y="24"/>
                  </a:lnTo>
                  <a:lnTo>
                    <a:pt x="60" y="24"/>
                  </a:lnTo>
                  <a:lnTo>
                    <a:pt x="42" y="30"/>
                  </a:lnTo>
                  <a:lnTo>
                    <a:pt x="12" y="42"/>
                  </a:lnTo>
                  <a:lnTo>
                    <a:pt x="0" y="42"/>
                  </a:lnTo>
                  <a:lnTo>
                    <a:pt x="30" y="54"/>
                  </a:lnTo>
                  <a:lnTo>
                    <a:pt x="42" y="54"/>
                  </a:lnTo>
                  <a:lnTo>
                    <a:pt x="60" y="48"/>
                  </a:lnTo>
                  <a:lnTo>
                    <a:pt x="84" y="42"/>
                  </a:lnTo>
                  <a:lnTo>
                    <a:pt x="126" y="30"/>
                  </a:lnTo>
                  <a:lnTo>
                    <a:pt x="156" y="30"/>
                  </a:lnTo>
                  <a:lnTo>
                    <a:pt x="174" y="12"/>
                  </a:lnTo>
                  <a:lnTo>
                    <a:pt x="186" y="6"/>
                  </a:lnTo>
                  <a:lnTo>
                    <a:pt x="216" y="0"/>
                  </a:lnTo>
                  <a:lnTo>
                    <a:pt x="198" y="0"/>
                  </a:lnTo>
                  <a:lnTo>
                    <a:pt x="174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77" name="Freeform 249">
              <a:extLst>
                <a:ext uri="{FF2B5EF4-FFF2-40B4-BE49-F238E27FC236}">
                  <a16:creationId xmlns:a16="http://schemas.microsoft.com/office/drawing/2014/main" id="{A6D6686A-DD32-4D45-AF6D-FD56F31FFC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9" y="2687"/>
              <a:ext cx="282" cy="60"/>
            </a:xfrm>
            <a:custGeom>
              <a:avLst/>
              <a:gdLst>
                <a:gd name="T0" fmla="*/ 108 w 282"/>
                <a:gd name="T1" fmla="*/ 30 h 60"/>
                <a:gd name="T2" fmla="*/ 138 w 282"/>
                <a:gd name="T3" fmla="*/ 12 h 60"/>
                <a:gd name="T4" fmla="*/ 150 w 282"/>
                <a:gd name="T5" fmla="*/ 6 h 60"/>
                <a:gd name="T6" fmla="*/ 180 w 282"/>
                <a:gd name="T7" fmla="*/ 0 h 60"/>
                <a:gd name="T8" fmla="*/ 210 w 282"/>
                <a:gd name="T9" fmla="*/ 0 h 60"/>
                <a:gd name="T10" fmla="*/ 282 w 282"/>
                <a:gd name="T11" fmla="*/ 6 h 60"/>
                <a:gd name="T12" fmla="*/ 222 w 282"/>
                <a:gd name="T13" fmla="*/ 6 h 60"/>
                <a:gd name="T14" fmla="*/ 192 w 282"/>
                <a:gd name="T15" fmla="*/ 12 h 60"/>
                <a:gd name="T16" fmla="*/ 174 w 282"/>
                <a:gd name="T17" fmla="*/ 18 h 60"/>
                <a:gd name="T18" fmla="*/ 120 w 282"/>
                <a:gd name="T19" fmla="*/ 42 h 60"/>
                <a:gd name="T20" fmla="*/ 102 w 282"/>
                <a:gd name="T21" fmla="*/ 54 h 60"/>
                <a:gd name="T22" fmla="*/ 78 w 282"/>
                <a:gd name="T23" fmla="*/ 60 h 60"/>
                <a:gd name="T24" fmla="*/ 60 w 282"/>
                <a:gd name="T25" fmla="*/ 60 h 60"/>
                <a:gd name="T26" fmla="*/ 48 w 282"/>
                <a:gd name="T27" fmla="*/ 54 h 60"/>
                <a:gd name="T28" fmla="*/ 0 w 282"/>
                <a:gd name="T29" fmla="*/ 54 h 60"/>
                <a:gd name="T30" fmla="*/ 30 w 282"/>
                <a:gd name="T31" fmla="*/ 48 h 60"/>
                <a:gd name="T32" fmla="*/ 78 w 282"/>
                <a:gd name="T33" fmla="*/ 48 h 60"/>
                <a:gd name="T34" fmla="*/ 102 w 282"/>
                <a:gd name="T35" fmla="*/ 36 h 60"/>
                <a:gd name="T36" fmla="*/ 72 w 282"/>
                <a:gd name="T37" fmla="*/ 36 h 60"/>
                <a:gd name="T38" fmla="*/ 108 w 282"/>
                <a:gd name="T39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2" h="60">
                  <a:moveTo>
                    <a:pt x="108" y="30"/>
                  </a:moveTo>
                  <a:lnTo>
                    <a:pt x="138" y="12"/>
                  </a:lnTo>
                  <a:lnTo>
                    <a:pt x="150" y="6"/>
                  </a:lnTo>
                  <a:lnTo>
                    <a:pt x="180" y="0"/>
                  </a:lnTo>
                  <a:lnTo>
                    <a:pt x="210" y="0"/>
                  </a:lnTo>
                  <a:lnTo>
                    <a:pt x="282" y="6"/>
                  </a:lnTo>
                  <a:lnTo>
                    <a:pt x="222" y="6"/>
                  </a:lnTo>
                  <a:lnTo>
                    <a:pt x="192" y="12"/>
                  </a:lnTo>
                  <a:lnTo>
                    <a:pt x="174" y="18"/>
                  </a:lnTo>
                  <a:lnTo>
                    <a:pt x="120" y="42"/>
                  </a:lnTo>
                  <a:lnTo>
                    <a:pt x="102" y="54"/>
                  </a:lnTo>
                  <a:lnTo>
                    <a:pt x="78" y="60"/>
                  </a:lnTo>
                  <a:lnTo>
                    <a:pt x="60" y="60"/>
                  </a:lnTo>
                  <a:lnTo>
                    <a:pt x="48" y="54"/>
                  </a:lnTo>
                  <a:lnTo>
                    <a:pt x="0" y="54"/>
                  </a:lnTo>
                  <a:lnTo>
                    <a:pt x="30" y="48"/>
                  </a:lnTo>
                  <a:lnTo>
                    <a:pt x="78" y="48"/>
                  </a:lnTo>
                  <a:lnTo>
                    <a:pt x="102" y="36"/>
                  </a:lnTo>
                  <a:lnTo>
                    <a:pt x="72" y="36"/>
                  </a:lnTo>
                  <a:lnTo>
                    <a:pt x="108" y="3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78" name="Freeform 250">
              <a:extLst>
                <a:ext uri="{FF2B5EF4-FFF2-40B4-BE49-F238E27FC236}">
                  <a16:creationId xmlns:a16="http://schemas.microsoft.com/office/drawing/2014/main" id="{72D5D300-90D3-4894-8B0D-4C8B9F97AD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3" y="2310"/>
              <a:ext cx="84" cy="18"/>
            </a:xfrm>
            <a:custGeom>
              <a:avLst/>
              <a:gdLst>
                <a:gd name="T0" fmla="*/ 54 w 84"/>
                <a:gd name="T1" fmla="*/ 0 h 18"/>
                <a:gd name="T2" fmla="*/ 18 w 84"/>
                <a:gd name="T3" fmla="*/ 12 h 18"/>
                <a:gd name="T4" fmla="*/ 0 w 84"/>
                <a:gd name="T5" fmla="*/ 12 h 18"/>
                <a:gd name="T6" fmla="*/ 36 w 84"/>
                <a:gd name="T7" fmla="*/ 18 h 18"/>
                <a:gd name="T8" fmla="*/ 48 w 84"/>
                <a:gd name="T9" fmla="*/ 18 h 18"/>
                <a:gd name="T10" fmla="*/ 60 w 84"/>
                <a:gd name="T11" fmla="*/ 6 h 18"/>
                <a:gd name="T12" fmla="*/ 84 w 84"/>
                <a:gd name="T13" fmla="*/ 0 h 18"/>
                <a:gd name="T14" fmla="*/ 54 w 84"/>
                <a:gd name="T1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8">
                  <a:moveTo>
                    <a:pt x="54" y="0"/>
                  </a:moveTo>
                  <a:lnTo>
                    <a:pt x="18" y="12"/>
                  </a:lnTo>
                  <a:lnTo>
                    <a:pt x="0" y="12"/>
                  </a:lnTo>
                  <a:lnTo>
                    <a:pt x="36" y="18"/>
                  </a:lnTo>
                  <a:lnTo>
                    <a:pt x="48" y="18"/>
                  </a:lnTo>
                  <a:lnTo>
                    <a:pt x="60" y="6"/>
                  </a:lnTo>
                  <a:lnTo>
                    <a:pt x="84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79" name="Freeform 251">
              <a:extLst>
                <a:ext uri="{FF2B5EF4-FFF2-40B4-BE49-F238E27FC236}">
                  <a16:creationId xmlns:a16="http://schemas.microsoft.com/office/drawing/2014/main" id="{5D05AAB8-1E2C-4936-91B0-D0019ACCC4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3" y="2346"/>
              <a:ext cx="138" cy="35"/>
            </a:xfrm>
            <a:custGeom>
              <a:avLst/>
              <a:gdLst>
                <a:gd name="T0" fmla="*/ 120 w 138"/>
                <a:gd name="T1" fmla="*/ 0 h 35"/>
                <a:gd name="T2" fmla="*/ 108 w 138"/>
                <a:gd name="T3" fmla="*/ 6 h 35"/>
                <a:gd name="T4" fmla="*/ 90 w 138"/>
                <a:gd name="T5" fmla="*/ 12 h 35"/>
                <a:gd name="T6" fmla="*/ 78 w 138"/>
                <a:gd name="T7" fmla="*/ 18 h 35"/>
                <a:gd name="T8" fmla="*/ 48 w 138"/>
                <a:gd name="T9" fmla="*/ 18 h 35"/>
                <a:gd name="T10" fmla="*/ 0 w 138"/>
                <a:gd name="T11" fmla="*/ 24 h 35"/>
                <a:gd name="T12" fmla="*/ 42 w 138"/>
                <a:gd name="T13" fmla="*/ 24 h 35"/>
                <a:gd name="T14" fmla="*/ 60 w 138"/>
                <a:gd name="T15" fmla="*/ 35 h 35"/>
                <a:gd name="T16" fmla="*/ 78 w 138"/>
                <a:gd name="T17" fmla="*/ 35 h 35"/>
                <a:gd name="T18" fmla="*/ 90 w 138"/>
                <a:gd name="T19" fmla="*/ 29 h 35"/>
                <a:gd name="T20" fmla="*/ 114 w 138"/>
                <a:gd name="T21" fmla="*/ 6 h 35"/>
                <a:gd name="T22" fmla="*/ 126 w 138"/>
                <a:gd name="T23" fmla="*/ 6 h 35"/>
                <a:gd name="T24" fmla="*/ 138 w 138"/>
                <a:gd name="T25" fmla="*/ 0 h 35"/>
                <a:gd name="T26" fmla="*/ 120 w 138"/>
                <a:gd name="T2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8" h="35">
                  <a:moveTo>
                    <a:pt x="120" y="0"/>
                  </a:moveTo>
                  <a:lnTo>
                    <a:pt x="108" y="6"/>
                  </a:lnTo>
                  <a:lnTo>
                    <a:pt x="90" y="12"/>
                  </a:lnTo>
                  <a:lnTo>
                    <a:pt x="78" y="18"/>
                  </a:lnTo>
                  <a:lnTo>
                    <a:pt x="48" y="18"/>
                  </a:lnTo>
                  <a:lnTo>
                    <a:pt x="0" y="24"/>
                  </a:lnTo>
                  <a:lnTo>
                    <a:pt x="42" y="24"/>
                  </a:lnTo>
                  <a:lnTo>
                    <a:pt x="60" y="35"/>
                  </a:lnTo>
                  <a:lnTo>
                    <a:pt x="78" y="35"/>
                  </a:lnTo>
                  <a:lnTo>
                    <a:pt x="90" y="29"/>
                  </a:lnTo>
                  <a:lnTo>
                    <a:pt x="114" y="6"/>
                  </a:lnTo>
                  <a:lnTo>
                    <a:pt x="126" y="6"/>
                  </a:lnTo>
                  <a:lnTo>
                    <a:pt x="138" y="0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80" name="Freeform 252">
              <a:extLst>
                <a:ext uri="{FF2B5EF4-FFF2-40B4-BE49-F238E27FC236}">
                  <a16:creationId xmlns:a16="http://schemas.microsoft.com/office/drawing/2014/main" id="{946DB654-4C61-44EE-B0D7-4454126D71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7" y="2375"/>
              <a:ext cx="60" cy="12"/>
            </a:xfrm>
            <a:custGeom>
              <a:avLst/>
              <a:gdLst>
                <a:gd name="T0" fmla="*/ 42 w 60"/>
                <a:gd name="T1" fmla="*/ 0 h 12"/>
                <a:gd name="T2" fmla="*/ 30 w 60"/>
                <a:gd name="T3" fmla="*/ 0 h 12"/>
                <a:gd name="T4" fmla="*/ 24 w 60"/>
                <a:gd name="T5" fmla="*/ 12 h 12"/>
                <a:gd name="T6" fmla="*/ 0 w 60"/>
                <a:gd name="T7" fmla="*/ 12 h 12"/>
                <a:gd name="T8" fmla="*/ 42 w 60"/>
                <a:gd name="T9" fmla="*/ 12 h 12"/>
                <a:gd name="T10" fmla="*/ 60 w 60"/>
                <a:gd name="T11" fmla="*/ 0 h 12"/>
                <a:gd name="T12" fmla="*/ 42 w 60"/>
                <a:gd name="T1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12">
                  <a:moveTo>
                    <a:pt x="42" y="0"/>
                  </a:moveTo>
                  <a:lnTo>
                    <a:pt x="30" y="0"/>
                  </a:lnTo>
                  <a:lnTo>
                    <a:pt x="24" y="12"/>
                  </a:lnTo>
                  <a:lnTo>
                    <a:pt x="0" y="12"/>
                  </a:lnTo>
                  <a:lnTo>
                    <a:pt x="42" y="12"/>
                  </a:lnTo>
                  <a:lnTo>
                    <a:pt x="60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81" name="Freeform 253">
              <a:extLst>
                <a:ext uri="{FF2B5EF4-FFF2-40B4-BE49-F238E27FC236}">
                  <a16:creationId xmlns:a16="http://schemas.microsoft.com/office/drawing/2014/main" id="{27921B94-2E6B-42B4-9D7B-DD5612576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5" y="2453"/>
              <a:ext cx="126" cy="24"/>
            </a:xfrm>
            <a:custGeom>
              <a:avLst/>
              <a:gdLst>
                <a:gd name="T0" fmla="*/ 30 w 126"/>
                <a:gd name="T1" fmla="*/ 6 h 24"/>
                <a:gd name="T2" fmla="*/ 0 w 126"/>
                <a:gd name="T3" fmla="*/ 12 h 24"/>
                <a:gd name="T4" fmla="*/ 48 w 126"/>
                <a:gd name="T5" fmla="*/ 24 h 24"/>
                <a:gd name="T6" fmla="*/ 84 w 126"/>
                <a:gd name="T7" fmla="*/ 12 h 24"/>
                <a:gd name="T8" fmla="*/ 126 w 126"/>
                <a:gd name="T9" fmla="*/ 12 h 24"/>
                <a:gd name="T10" fmla="*/ 90 w 126"/>
                <a:gd name="T11" fmla="*/ 6 h 24"/>
                <a:gd name="T12" fmla="*/ 66 w 126"/>
                <a:gd name="T13" fmla="*/ 12 h 24"/>
                <a:gd name="T14" fmla="*/ 48 w 126"/>
                <a:gd name="T15" fmla="*/ 12 h 24"/>
                <a:gd name="T16" fmla="*/ 72 w 126"/>
                <a:gd name="T17" fmla="*/ 0 h 24"/>
                <a:gd name="T18" fmla="*/ 30 w 126"/>
                <a:gd name="T19" fmla="*/ 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6" h="24">
                  <a:moveTo>
                    <a:pt x="30" y="6"/>
                  </a:moveTo>
                  <a:lnTo>
                    <a:pt x="0" y="12"/>
                  </a:lnTo>
                  <a:lnTo>
                    <a:pt x="48" y="24"/>
                  </a:lnTo>
                  <a:lnTo>
                    <a:pt x="84" y="12"/>
                  </a:lnTo>
                  <a:lnTo>
                    <a:pt x="126" y="12"/>
                  </a:lnTo>
                  <a:lnTo>
                    <a:pt x="90" y="6"/>
                  </a:lnTo>
                  <a:lnTo>
                    <a:pt x="66" y="12"/>
                  </a:lnTo>
                  <a:lnTo>
                    <a:pt x="48" y="12"/>
                  </a:lnTo>
                  <a:lnTo>
                    <a:pt x="72" y="0"/>
                  </a:lnTo>
                  <a:lnTo>
                    <a:pt x="30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82" name="Freeform 254">
              <a:extLst>
                <a:ext uri="{FF2B5EF4-FFF2-40B4-BE49-F238E27FC236}">
                  <a16:creationId xmlns:a16="http://schemas.microsoft.com/office/drawing/2014/main" id="{5937EB55-D2C4-433B-9D8B-312DF4A5DE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7" y="2501"/>
              <a:ext cx="114" cy="36"/>
            </a:xfrm>
            <a:custGeom>
              <a:avLst/>
              <a:gdLst>
                <a:gd name="T0" fmla="*/ 78 w 114"/>
                <a:gd name="T1" fmla="*/ 6 h 36"/>
                <a:gd name="T2" fmla="*/ 60 w 114"/>
                <a:gd name="T3" fmla="*/ 6 h 36"/>
                <a:gd name="T4" fmla="*/ 36 w 114"/>
                <a:gd name="T5" fmla="*/ 18 h 36"/>
                <a:gd name="T6" fmla="*/ 0 w 114"/>
                <a:gd name="T7" fmla="*/ 24 h 36"/>
                <a:gd name="T8" fmla="*/ 36 w 114"/>
                <a:gd name="T9" fmla="*/ 36 h 36"/>
                <a:gd name="T10" fmla="*/ 60 w 114"/>
                <a:gd name="T11" fmla="*/ 36 h 36"/>
                <a:gd name="T12" fmla="*/ 72 w 114"/>
                <a:gd name="T13" fmla="*/ 30 h 36"/>
                <a:gd name="T14" fmla="*/ 84 w 114"/>
                <a:gd name="T15" fmla="*/ 12 h 36"/>
                <a:gd name="T16" fmla="*/ 114 w 114"/>
                <a:gd name="T17" fmla="*/ 0 h 36"/>
                <a:gd name="T18" fmla="*/ 90 w 114"/>
                <a:gd name="T19" fmla="*/ 6 h 36"/>
                <a:gd name="T20" fmla="*/ 78 w 114"/>
                <a:gd name="T21" fmla="*/ 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4" h="36">
                  <a:moveTo>
                    <a:pt x="78" y="6"/>
                  </a:moveTo>
                  <a:lnTo>
                    <a:pt x="60" y="6"/>
                  </a:lnTo>
                  <a:lnTo>
                    <a:pt x="36" y="18"/>
                  </a:lnTo>
                  <a:lnTo>
                    <a:pt x="0" y="24"/>
                  </a:lnTo>
                  <a:lnTo>
                    <a:pt x="36" y="36"/>
                  </a:lnTo>
                  <a:lnTo>
                    <a:pt x="60" y="36"/>
                  </a:lnTo>
                  <a:lnTo>
                    <a:pt x="72" y="30"/>
                  </a:lnTo>
                  <a:lnTo>
                    <a:pt x="84" y="12"/>
                  </a:lnTo>
                  <a:lnTo>
                    <a:pt x="114" y="0"/>
                  </a:lnTo>
                  <a:lnTo>
                    <a:pt x="90" y="6"/>
                  </a:lnTo>
                  <a:lnTo>
                    <a:pt x="78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83" name="Freeform 255">
              <a:extLst>
                <a:ext uri="{FF2B5EF4-FFF2-40B4-BE49-F238E27FC236}">
                  <a16:creationId xmlns:a16="http://schemas.microsoft.com/office/drawing/2014/main" id="{48019120-0302-4BE8-8862-6DAE337A79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7" y="2543"/>
              <a:ext cx="54" cy="24"/>
            </a:xfrm>
            <a:custGeom>
              <a:avLst/>
              <a:gdLst>
                <a:gd name="T0" fmla="*/ 42 w 54"/>
                <a:gd name="T1" fmla="*/ 0 h 24"/>
                <a:gd name="T2" fmla="*/ 24 w 54"/>
                <a:gd name="T3" fmla="*/ 12 h 24"/>
                <a:gd name="T4" fmla="*/ 0 w 54"/>
                <a:gd name="T5" fmla="*/ 18 h 24"/>
                <a:gd name="T6" fmla="*/ 18 w 54"/>
                <a:gd name="T7" fmla="*/ 24 h 24"/>
                <a:gd name="T8" fmla="*/ 30 w 54"/>
                <a:gd name="T9" fmla="*/ 18 h 24"/>
                <a:gd name="T10" fmla="*/ 54 w 54"/>
                <a:gd name="T11" fmla="*/ 18 h 24"/>
                <a:gd name="T12" fmla="*/ 54 w 54"/>
                <a:gd name="T13" fmla="*/ 6 h 24"/>
                <a:gd name="T14" fmla="*/ 48 w 54"/>
                <a:gd name="T15" fmla="*/ 0 h 24"/>
                <a:gd name="T16" fmla="*/ 42 w 54"/>
                <a:gd name="T1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" h="24">
                  <a:moveTo>
                    <a:pt x="42" y="0"/>
                  </a:moveTo>
                  <a:lnTo>
                    <a:pt x="24" y="12"/>
                  </a:lnTo>
                  <a:lnTo>
                    <a:pt x="0" y="1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54" y="18"/>
                  </a:lnTo>
                  <a:lnTo>
                    <a:pt x="54" y="6"/>
                  </a:lnTo>
                  <a:lnTo>
                    <a:pt x="48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84" name="Freeform 256">
              <a:extLst>
                <a:ext uri="{FF2B5EF4-FFF2-40B4-BE49-F238E27FC236}">
                  <a16:creationId xmlns:a16="http://schemas.microsoft.com/office/drawing/2014/main" id="{3465DB05-B8A7-4A28-8853-B948B787334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1" y="2142"/>
              <a:ext cx="144" cy="30"/>
            </a:xfrm>
            <a:custGeom>
              <a:avLst/>
              <a:gdLst>
                <a:gd name="T0" fmla="*/ 72 w 144"/>
                <a:gd name="T1" fmla="*/ 6 h 30"/>
                <a:gd name="T2" fmla="*/ 48 w 144"/>
                <a:gd name="T3" fmla="*/ 12 h 30"/>
                <a:gd name="T4" fmla="*/ 24 w 144"/>
                <a:gd name="T5" fmla="*/ 24 h 30"/>
                <a:gd name="T6" fmla="*/ 0 w 144"/>
                <a:gd name="T7" fmla="*/ 30 h 30"/>
                <a:gd name="T8" fmla="*/ 102 w 144"/>
                <a:gd name="T9" fmla="*/ 30 h 30"/>
                <a:gd name="T10" fmla="*/ 114 w 144"/>
                <a:gd name="T11" fmla="*/ 24 h 30"/>
                <a:gd name="T12" fmla="*/ 144 w 144"/>
                <a:gd name="T13" fmla="*/ 6 h 30"/>
                <a:gd name="T14" fmla="*/ 84 w 144"/>
                <a:gd name="T15" fmla="*/ 18 h 30"/>
                <a:gd name="T16" fmla="*/ 78 w 144"/>
                <a:gd name="T17" fmla="*/ 18 h 30"/>
                <a:gd name="T18" fmla="*/ 78 w 144"/>
                <a:gd name="T19" fmla="*/ 12 h 30"/>
                <a:gd name="T20" fmla="*/ 108 w 144"/>
                <a:gd name="T21" fmla="*/ 0 h 30"/>
                <a:gd name="T22" fmla="*/ 72 w 144"/>
                <a:gd name="T23" fmla="*/ 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4" h="30">
                  <a:moveTo>
                    <a:pt x="72" y="6"/>
                  </a:moveTo>
                  <a:lnTo>
                    <a:pt x="48" y="12"/>
                  </a:lnTo>
                  <a:lnTo>
                    <a:pt x="24" y="24"/>
                  </a:lnTo>
                  <a:lnTo>
                    <a:pt x="0" y="30"/>
                  </a:lnTo>
                  <a:lnTo>
                    <a:pt x="102" y="30"/>
                  </a:lnTo>
                  <a:lnTo>
                    <a:pt x="114" y="24"/>
                  </a:lnTo>
                  <a:lnTo>
                    <a:pt x="144" y="6"/>
                  </a:lnTo>
                  <a:lnTo>
                    <a:pt x="84" y="18"/>
                  </a:lnTo>
                  <a:lnTo>
                    <a:pt x="78" y="18"/>
                  </a:lnTo>
                  <a:lnTo>
                    <a:pt x="78" y="12"/>
                  </a:lnTo>
                  <a:lnTo>
                    <a:pt x="108" y="0"/>
                  </a:lnTo>
                  <a:lnTo>
                    <a:pt x="72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85" name="Freeform 257">
              <a:extLst>
                <a:ext uri="{FF2B5EF4-FFF2-40B4-BE49-F238E27FC236}">
                  <a16:creationId xmlns:a16="http://schemas.microsoft.com/office/drawing/2014/main" id="{F6C369D9-D15C-4C1E-92D6-8272A41C6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9" y="2190"/>
              <a:ext cx="162" cy="48"/>
            </a:xfrm>
            <a:custGeom>
              <a:avLst/>
              <a:gdLst>
                <a:gd name="T0" fmla="*/ 150 w 162"/>
                <a:gd name="T1" fmla="*/ 0 h 48"/>
                <a:gd name="T2" fmla="*/ 132 w 162"/>
                <a:gd name="T3" fmla="*/ 6 h 48"/>
                <a:gd name="T4" fmla="*/ 114 w 162"/>
                <a:gd name="T5" fmla="*/ 18 h 48"/>
                <a:gd name="T6" fmla="*/ 90 w 162"/>
                <a:gd name="T7" fmla="*/ 24 h 48"/>
                <a:gd name="T8" fmla="*/ 78 w 162"/>
                <a:gd name="T9" fmla="*/ 24 h 48"/>
                <a:gd name="T10" fmla="*/ 42 w 162"/>
                <a:gd name="T11" fmla="*/ 12 h 48"/>
                <a:gd name="T12" fmla="*/ 30 w 162"/>
                <a:gd name="T13" fmla="*/ 18 h 48"/>
                <a:gd name="T14" fmla="*/ 0 w 162"/>
                <a:gd name="T15" fmla="*/ 30 h 48"/>
                <a:gd name="T16" fmla="*/ 36 w 162"/>
                <a:gd name="T17" fmla="*/ 30 h 48"/>
                <a:gd name="T18" fmla="*/ 48 w 162"/>
                <a:gd name="T19" fmla="*/ 42 h 48"/>
                <a:gd name="T20" fmla="*/ 60 w 162"/>
                <a:gd name="T21" fmla="*/ 48 h 48"/>
                <a:gd name="T22" fmla="*/ 72 w 162"/>
                <a:gd name="T23" fmla="*/ 48 h 48"/>
                <a:gd name="T24" fmla="*/ 90 w 162"/>
                <a:gd name="T25" fmla="*/ 42 h 48"/>
                <a:gd name="T26" fmla="*/ 108 w 162"/>
                <a:gd name="T27" fmla="*/ 24 h 48"/>
                <a:gd name="T28" fmla="*/ 132 w 162"/>
                <a:gd name="T29" fmla="*/ 18 h 48"/>
                <a:gd name="T30" fmla="*/ 144 w 162"/>
                <a:gd name="T31" fmla="*/ 6 h 48"/>
                <a:gd name="T32" fmla="*/ 162 w 162"/>
                <a:gd name="T33" fmla="*/ 0 h 48"/>
                <a:gd name="T34" fmla="*/ 150 w 162"/>
                <a:gd name="T3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2" h="48">
                  <a:moveTo>
                    <a:pt x="150" y="0"/>
                  </a:moveTo>
                  <a:lnTo>
                    <a:pt x="132" y="6"/>
                  </a:lnTo>
                  <a:lnTo>
                    <a:pt x="114" y="18"/>
                  </a:lnTo>
                  <a:lnTo>
                    <a:pt x="90" y="24"/>
                  </a:lnTo>
                  <a:lnTo>
                    <a:pt x="78" y="24"/>
                  </a:lnTo>
                  <a:lnTo>
                    <a:pt x="42" y="12"/>
                  </a:lnTo>
                  <a:lnTo>
                    <a:pt x="30" y="18"/>
                  </a:lnTo>
                  <a:lnTo>
                    <a:pt x="0" y="30"/>
                  </a:lnTo>
                  <a:lnTo>
                    <a:pt x="36" y="30"/>
                  </a:lnTo>
                  <a:lnTo>
                    <a:pt x="48" y="42"/>
                  </a:lnTo>
                  <a:lnTo>
                    <a:pt x="60" y="48"/>
                  </a:lnTo>
                  <a:lnTo>
                    <a:pt x="72" y="48"/>
                  </a:lnTo>
                  <a:lnTo>
                    <a:pt x="90" y="42"/>
                  </a:lnTo>
                  <a:lnTo>
                    <a:pt x="108" y="24"/>
                  </a:lnTo>
                  <a:lnTo>
                    <a:pt x="132" y="18"/>
                  </a:lnTo>
                  <a:lnTo>
                    <a:pt x="144" y="6"/>
                  </a:lnTo>
                  <a:lnTo>
                    <a:pt x="162" y="0"/>
                  </a:lnTo>
                  <a:lnTo>
                    <a:pt x="150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86" name="Freeform 258">
              <a:extLst>
                <a:ext uri="{FF2B5EF4-FFF2-40B4-BE49-F238E27FC236}">
                  <a16:creationId xmlns:a16="http://schemas.microsoft.com/office/drawing/2014/main" id="{EBE69B60-F660-4AC3-B08A-20689C088F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9" y="2232"/>
              <a:ext cx="102" cy="36"/>
            </a:xfrm>
            <a:custGeom>
              <a:avLst/>
              <a:gdLst>
                <a:gd name="T0" fmla="*/ 66 w 102"/>
                <a:gd name="T1" fmla="*/ 6 h 36"/>
                <a:gd name="T2" fmla="*/ 48 w 102"/>
                <a:gd name="T3" fmla="*/ 18 h 36"/>
                <a:gd name="T4" fmla="*/ 36 w 102"/>
                <a:gd name="T5" fmla="*/ 24 h 36"/>
                <a:gd name="T6" fmla="*/ 18 w 102"/>
                <a:gd name="T7" fmla="*/ 24 h 36"/>
                <a:gd name="T8" fmla="*/ 0 w 102"/>
                <a:gd name="T9" fmla="*/ 30 h 36"/>
                <a:gd name="T10" fmla="*/ 30 w 102"/>
                <a:gd name="T11" fmla="*/ 36 h 36"/>
                <a:gd name="T12" fmla="*/ 36 w 102"/>
                <a:gd name="T13" fmla="*/ 36 h 36"/>
                <a:gd name="T14" fmla="*/ 48 w 102"/>
                <a:gd name="T15" fmla="*/ 30 h 36"/>
                <a:gd name="T16" fmla="*/ 60 w 102"/>
                <a:gd name="T17" fmla="*/ 12 h 36"/>
                <a:gd name="T18" fmla="*/ 102 w 102"/>
                <a:gd name="T19" fmla="*/ 0 h 36"/>
                <a:gd name="T20" fmla="*/ 66 w 102"/>
                <a:gd name="T21" fmla="*/ 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2" h="36">
                  <a:moveTo>
                    <a:pt x="66" y="6"/>
                  </a:moveTo>
                  <a:lnTo>
                    <a:pt x="48" y="18"/>
                  </a:lnTo>
                  <a:lnTo>
                    <a:pt x="36" y="24"/>
                  </a:lnTo>
                  <a:lnTo>
                    <a:pt x="18" y="24"/>
                  </a:lnTo>
                  <a:lnTo>
                    <a:pt x="0" y="30"/>
                  </a:lnTo>
                  <a:lnTo>
                    <a:pt x="30" y="36"/>
                  </a:lnTo>
                  <a:lnTo>
                    <a:pt x="36" y="36"/>
                  </a:lnTo>
                  <a:lnTo>
                    <a:pt x="48" y="30"/>
                  </a:lnTo>
                  <a:lnTo>
                    <a:pt x="60" y="12"/>
                  </a:lnTo>
                  <a:lnTo>
                    <a:pt x="102" y="0"/>
                  </a:lnTo>
                  <a:lnTo>
                    <a:pt x="66" y="6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87" name="Freeform 259">
              <a:extLst>
                <a:ext uri="{FF2B5EF4-FFF2-40B4-BE49-F238E27FC236}">
                  <a16:creationId xmlns:a16="http://schemas.microsoft.com/office/drawing/2014/main" id="{79E04970-1775-4F24-9380-DF5F6FA072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1" y="2304"/>
              <a:ext cx="78" cy="42"/>
            </a:xfrm>
            <a:custGeom>
              <a:avLst/>
              <a:gdLst>
                <a:gd name="T0" fmla="*/ 54 w 78"/>
                <a:gd name="T1" fmla="*/ 0 h 42"/>
                <a:gd name="T2" fmla="*/ 36 w 78"/>
                <a:gd name="T3" fmla="*/ 18 h 42"/>
                <a:gd name="T4" fmla="*/ 12 w 78"/>
                <a:gd name="T5" fmla="*/ 30 h 42"/>
                <a:gd name="T6" fmla="*/ 0 w 78"/>
                <a:gd name="T7" fmla="*/ 42 h 42"/>
                <a:gd name="T8" fmla="*/ 18 w 78"/>
                <a:gd name="T9" fmla="*/ 36 h 42"/>
                <a:gd name="T10" fmla="*/ 36 w 78"/>
                <a:gd name="T11" fmla="*/ 36 h 42"/>
                <a:gd name="T12" fmla="*/ 42 w 78"/>
                <a:gd name="T13" fmla="*/ 30 h 42"/>
                <a:gd name="T14" fmla="*/ 54 w 78"/>
                <a:gd name="T15" fmla="*/ 12 h 42"/>
                <a:gd name="T16" fmla="*/ 78 w 78"/>
                <a:gd name="T17" fmla="*/ 0 h 42"/>
                <a:gd name="T18" fmla="*/ 66 w 78"/>
                <a:gd name="T19" fmla="*/ 0 h 42"/>
                <a:gd name="T20" fmla="*/ 54 w 78"/>
                <a:gd name="T21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" h="42">
                  <a:moveTo>
                    <a:pt x="54" y="0"/>
                  </a:moveTo>
                  <a:lnTo>
                    <a:pt x="36" y="18"/>
                  </a:lnTo>
                  <a:lnTo>
                    <a:pt x="12" y="30"/>
                  </a:lnTo>
                  <a:lnTo>
                    <a:pt x="0" y="42"/>
                  </a:lnTo>
                  <a:lnTo>
                    <a:pt x="18" y="36"/>
                  </a:lnTo>
                  <a:lnTo>
                    <a:pt x="36" y="36"/>
                  </a:lnTo>
                  <a:lnTo>
                    <a:pt x="42" y="30"/>
                  </a:lnTo>
                  <a:lnTo>
                    <a:pt x="54" y="12"/>
                  </a:lnTo>
                  <a:lnTo>
                    <a:pt x="78" y="0"/>
                  </a:lnTo>
                  <a:lnTo>
                    <a:pt x="66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88" name="Freeform 260">
              <a:extLst>
                <a:ext uri="{FF2B5EF4-FFF2-40B4-BE49-F238E27FC236}">
                  <a16:creationId xmlns:a16="http://schemas.microsoft.com/office/drawing/2014/main" id="{22C37EC9-4D43-4D3A-B3E4-F78754836C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9" y="2346"/>
              <a:ext cx="42" cy="29"/>
            </a:xfrm>
            <a:custGeom>
              <a:avLst/>
              <a:gdLst>
                <a:gd name="T0" fmla="*/ 24 w 42"/>
                <a:gd name="T1" fmla="*/ 18 h 29"/>
                <a:gd name="T2" fmla="*/ 0 w 42"/>
                <a:gd name="T3" fmla="*/ 29 h 29"/>
                <a:gd name="T4" fmla="*/ 30 w 42"/>
                <a:gd name="T5" fmla="*/ 29 h 29"/>
                <a:gd name="T6" fmla="*/ 42 w 42"/>
                <a:gd name="T7" fmla="*/ 12 h 29"/>
                <a:gd name="T8" fmla="*/ 42 w 42"/>
                <a:gd name="T9" fmla="*/ 0 h 29"/>
                <a:gd name="T10" fmla="*/ 24 w 42"/>
                <a:gd name="T11" fmla="*/ 1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29">
                  <a:moveTo>
                    <a:pt x="24" y="18"/>
                  </a:moveTo>
                  <a:lnTo>
                    <a:pt x="0" y="29"/>
                  </a:lnTo>
                  <a:lnTo>
                    <a:pt x="30" y="29"/>
                  </a:lnTo>
                  <a:lnTo>
                    <a:pt x="42" y="12"/>
                  </a:lnTo>
                  <a:lnTo>
                    <a:pt x="42" y="0"/>
                  </a:lnTo>
                  <a:lnTo>
                    <a:pt x="24" y="18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89" name="Freeform 261">
              <a:extLst>
                <a:ext uri="{FF2B5EF4-FFF2-40B4-BE49-F238E27FC236}">
                  <a16:creationId xmlns:a16="http://schemas.microsoft.com/office/drawing/2014/main" id="{1A6F6684-FFD6-4ED9-8340-A656C2BD968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8" y="2908"/>
              <a:ext cx="84" cy="12"/>
            </a:xfrm>
            <a:custGeom>
              <a:avLst/>
              <a:gdLst>
                <a:gd name="T0" fmla="*/ 0 w 84"/>
                <a:gd name="T1" fmla="*/ 0 h 12"/>
                <a:gd name="T2" fmla="*/ 30 w 84"/>
                <a:gd name="T3" fmla="*/ 0 h 12"/>
                <a:gd name="T4" fmla="*/ 48 w 84"/>
                <a:gd name="T5" fmla="*/ 6 h 12"/>
                <a:gd name="T6" fmla="*/ 84 w 84"/>
                <a:gd name="T7" fmla="*/ 12 h 12"/>
                <a:gd name="T8" fmla="*/ 48 w 84"/>
                <a:gd name="T9" fmla="*/ 12 h 12"/>
                <a:gd name="T10" fmla="*/ 0 w 84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12">
                  <a:moveTo>
                    <a:pt x="0" y="0"/>
                  </a:moveTo>
                  <a:lnTo>
                    <a:pt x="30" y="0"/>
                  </a:lnTo>
                  <a:lnTo>
                    <a:pt x="48" y="6"/>
                  </a:lnTo>
                  <a:lnTo>
                    <a:pt x="84" y="12"/>
                  </a:lnTo>
                  <a:lnTo>
                    <a:pt x="48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90" name="Rectangle 262">
              <a:extLst>
                <a:ext uri="{FF2B5EF4-FFF2-40B4-BE49-F238E27FC236}">
                  <a16:creationId xmlns:a16="http://schemas.microsoft.com/office/drawing/2014/main" id="{15AF44B3-FF01-4B95-B2B4-BD9A5D44C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8" y="897"/>
              <a:ext cx="1001" cy="3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36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In Part</a:t>
              </a:r>
              <a:endParaRPr lang="en-US" altLang="en-US"/>
            </a:p>
          </p:txBody>
        </p:sp>
        <p:sp>
          <p:nvSpPr>
            <p:cNvPr id="176391" name="Rectangle 263">
              <a:extLst>
                <a:ext uri="{FF2B5EF4-FFF2-40B4-BE49-F238E27FC236}">
                  <a16:creationId xmlns:a16="http://schemas.microsoft.com/office/drawing/2014/main" id="{24296398-BA8D-48CF-AF90-57C3C67B3D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8" y="1197"/>
              <a:ext cx="959" cy="3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36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Partial</a:t>
              </a:r>
              <a:endParaRPr lang="en-US" altLang="en-US"/>
            </a:p>
          </p:txBody>
        </p:sp>
        <p:sp>
          <p:nvSpPr>
            <p:cNvPr id="176392" name="Freeform 264">
              <a:extLst>
                <a:ext uri="{FF2B5EF4-FFF2-40B4-BE49-F238E27FC236}">
                  <a16:creationId xmlns:a16="http://schemas.microsoft.com/office/drawing/2014/main" id="{E144AF70-87AA-4A70-B3F7-B0D040AEAA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" y="1615"/>
              <a:ext cx="2529" cy="1820"/>
            </a:xfrm>
            <a:custGeom>
              <a:avLst/>
              <a:gdLst>
                <a:gd name="T0" fmla="*/ 24 w 2529"/>
                <a:gd name="T1" fmla="*/ 772 h 1820"/>
                <a:gd name="T2" fmla="*/ 1253 w 2529"/>
                <a:gd name="T3" fmla="*/ 629 h 1820"/>
                <a:gd name="T4" fmla="*/ 1115 w 2529"/>
                <a:gd name="T5" fmla="*/ 1491 h 1820"/>
                <a:gd name="T6" fmla="*/ 1175 w 2529"/>
                <a:gd name="T7" fmla="*/ 1820 h 1820"/>
                <a:gd name="T8" fmla="*/ 2140 w 2529"/>
                <a:gd name="T9" fmla="*/ 1778 h 1820"/>
                <a:gd name="T10" fmla="*/ 2529 w 2529"/>
                <a:gd name="T11" fmla="*/ 1162 h 1820"/>
                <a:gd name="T12" fmla="*/ 2463 w 2529"/>
                <a:gd name="T13" fmla="*/ 539 h 1820"/>
                <a:gd name="T14" fmla="*/ 1936 w 2529"/>
                <a:gd name="T15" fmla="*/ 90 h 1820"/>
                <a:gd name="T16" fmla="*/ 935 w 2529"/>
                <a:gd name="T17" fmla="*/ 0 h 1820"/>
                <a:gd name="T18" fmla="*/ 0 w 2529"/>
                <a:gd name="T19" fmla="*/ 174 h 1820"/>
                <a:gd name="T20" fmla="*/ 12 w 2529"/>
                <a:gd name="T21" fmla="*/ 772 h 1820"/>
                <a:gd name="T22" fmla="*/ 24 w 2529"/>
                <a:gd name="T23" fmla="*/ 772 h 1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29" h="1820">
                  <a:moveTo>
                    <a:pt x="24" y="772"/>
                  </a:moveTo>
                  <a:lnTo>
                    <a:pt x="1253" y="629"/>
                  </a:lnTo>
                  <a:lnTo>
                    <a:pt x="1115" y="1491"/>
                  </a:lnTo>
                  <a:lnTo>
                    <a:pt x="1175" y="1820"/>
                  </a:lnTo>
                  <a:lnTo>
                    <a:pt x="2140" y="1778"/>
                  </a:lnTo>
                  <a:lnTo>
                    <a:pt x="2529" y="1162"/>
                  </a:lnTo>
                  <a:lnTo>
                    <a:pt x="2463" y="539"/>
                  </a:lnTo>
                  <a:lnTo>
                    <a:pt x="1936" y="90"/>
                  </a:lnTo>
                  <a:lnTo>
                    <a:pt x="935" y="0"/>
                  </a:lnTo>
                  <a:lnTo>
                    <a:pt x="0" y="174"/>
                  </a:lnTo>
                  <a:lnTo>
                    <a:pt x="12" y="772"/>
                  </a:lnTo>
                  <a:lnTo>
                    <a:pt x="24" y="772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6393" name="Freeform 265">
              <a:extLst>
                <a:ext uri="{FF2B5EF4-FFF2-40B4-BE49-F238E27FC236}">
                  <a16:creationId xmlns:a16="http://schemas.microsoft.com/office/drawing/2014/main" id="{C00AB291-6DD5-48BB-A6F7-73DD704506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4" y="2256"/>
              <a:ext cx="263" cy="1161"/>
            </a:xfrm>
            <a:custGeom>
              <a:avLst/>
              <a:gdLst>
                <a:gd name="T0" fmla="*/ 0 w 263"/>
                <a:gd name="T1" fmla="*/ 838 h 1161"/>
                <a:gd name="T2" fmla="*/ 138 w 263"/>
                <a:gd name="T3" fmla="*/ 0 h 1161"/>
                <a:gd name="T4" fmla="*/ 263 w 263"/>
                <a:gd name="T5" fmla="*/ 598 h 1161"/>
                <a:gd name="T6" fmla="*/ 72 w 263"/>
                <a:gd name="T7" fmla="*/ 1161 h 1161"/>
                <a:gd name="T8" fmla="*/ 0 w 263"/>
                <a:gd name="T9" fmla="*/ 838 h 1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1161">
                  <a:moveTo>
                    <a:pt x="0" y="838"/>
                  </a:moveTo>
                  <a:lnTo>
                    <a:pt x="138" y="0"/>
                  </a:lnTo>
                  <a:lnTo>
                    <a:pt x="263" y="598"/>
                  </a:lnTo>
                  <a:lnTo>
                    <a:pt x="72" y="1161"/>
                  </a:lnTo>
                  <a:lnTo>
                    <a:pt x="0" y="838"/>
                  </a:lnTo>
                  <a:close/>
                </a:path>
              </a:pathLst>
            </a:custGeom>
            <a:solidFill>
              <a:srgbClr val="99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6394" name="Line 266">
            <a:extLst>
              <a:ext uri="{FF2B5EF4-FFF2-40B4-BE49-F238E27FC236}">
                <a16:creationId xmlns:a16="http://schemas.microsoft.com/office/drawing/2014/main" id="{D94A50F1-9202-4602-B407-5A03F2036B57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4031" y="1122363"/>
            <a:ext cx="0" cy="541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1F38DBD2-6612-40A3-D324-39FF93897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4401" y="190996"/>
            <a:ext cx="4559261" cy="769441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4400" dirty="0">
                <a:latin typeface="Times New Roman" panose="02020603050405020304" pitchFamily="18" charset="0"/>
              </a:rPr>
              <a:t>Simple Illustration:</a:t>
            </a: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9204" name="Object 4">
            <a:extLst>
              <a:ext uri="{FF2B5EF4-FFF2-40B4-BE49-F238E27FC236}">
                <a16:creationId xmlns:a16="http://schemas.microsoft.com/office/drawing/2014/main" id="{BEBF5C78-F0D4-404E-A99E-14A4C51B06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9163001"/>
              </p:ext>
            </p:extLst>
          </p:nvPr>
        </p:nvGraphicFramePr>
        <p:xfrm>
          <a:off x="605631" y="1295400"/>
          <a:ext cx="7932737" cy="5229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rawing" r:id="rId2" imgW="7953480" imgH="5657760" progId="Presentations.Drawing.12">
                  <p:embed/>
                </p:oleObj>
              </mc:Choice>
              <mc:Fallback>
                <p:oleObj name="Drawing" r:id="rId2" imgW="7953480" imgH="5657760" progId="Presentations.Drawing.1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631" y="1295400"/>
                        <a:ext cx="7932737" cy="52290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05" name="Text Box 5">
            <a:extLst>
              <a:ext uri="{FF2B5EF4-FFF2-40B4-BE49-F238E27FC236}">
                <a16:creationId xmlns:a16="http://schemas.microsoft.com/office/drawing/2014/main" id="{2A54D7CD-1085-46A6-9CB3-4B9B626DDE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325" y="-65088"/>
            <a:ext cx="184150" cy="396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179206" name="Text Box 6">
            <a:extLst>
              <a:ext uri="{FF2B5EF4-FFF2-40B4-BE49-F238E27FC236}">
                <a16:creationId xmlns:a16="http://schemas.microsoft.com/office/drawing/2014/main" id="{00D9242D-F9F2-46DC-B893-4C3704722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76200"/>
            <a:ext cx="8305800" cy="1077218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200" dirty="0"/>
              <a:t>The </a:t>
            </a:r>
            <a:r>
              <a:rPr lang="en-US" altLang="en-US" sz="3200" i="1" dirty="0"/>
              <a:t>“Perfect” </a:t>
            </a:r>
            <a:r>
              <a:rPr lang="en-US" altLang="en-US" sz="3200" dirty="0"/>
              <a:t>Must Be Of The Same Nature</a:t>
            </a:r>
          </a:p>
          <a:p>
            <a:pPr algn="ctr"/>
            <a:r>
              <a:rPr lang="en-US" altLang="en-US" sz="3200" dirty="0"/>
              <a:t>As That Which Is </a:t>
            </a:r>
            <a:r>
              <a:rPr lang="en-US" altLang="en-US" sz="3200" i="1" dirty="0"/>
              <a:t>“In Part”</a:t>
            </a:r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5" name="Text Box 5">
            <a:extLst>
              <a:ext uri="{FF2B5EF4-FFF2-40B4-BE49-F238E27FC236}">
                <a16:creationId xmlns:a16="http://schemas.microsoft.com/office/drawing/2014/main" id="{2A54D7CD-1085-46A6-9CB3-4B9B626DDE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325" y="-65088"/>
            <a:ext cx="184150" cy="396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179206" name="Text Box 6">
            <a:extLst>
              <a:ext uri="{FF2B5EF4-FFF2-40B4-BE49-F238E27FC236}">
                <a16:creationId xmlns:a16="http://schemas.microsoft.com/office/drawing/2014/main" id="{00D9242D-F9F2-46DC-B893-4C3704722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59633"/>
            <a:ext cx="8305800" cy="769441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4400" dirty="0"/>
              <a:t>The Law of Christ is Perfect</a:t>
            </a:r>
            <a:endParaRPr lang="en-US" altLang="en-US" sz="4400" i="1" dirty="0"/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F114A2C5-34B2-EA1F-667D-DDEDF9983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43000"/>
            <a:ext cx="8305800" cy="5170646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0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lt"/>
              </a:rPr>
              <a:t>“But prove yourselves doers of the word, and not merely hearers who delude themselves. For if anyone is a hearer of the word and not a doer, he is like a man who looks at his natural face in a mirror; for once he has looked at himself and gone away, he has immediately forgotten what kind of person he was. But one who looks intently at </a:t>
            </a:r>
            <a:r>
              <a:rPr lang="en-US" sz="3000" b="1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lt"/>
              </a:rPr>
              <a:t>the perfect law, the law of liberty</a:t>
            </a:r>
            <a:r>
              <a:rPr lang="en-US" sz="30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lt"/>
              </a:rPr>
              <a:t>, and abides by it, not having become a forgetful hearer but an effectual doer, this man will be blessed in what he does.” </a:t>
            </a:r>
            <a:r>
              <a:rPr lang="en-US" sz="3000" b="1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+mn-lt"/>
              </a:rPr>
              <a:t>(James 1:22-25)</a:t>
            </a:r>
            <a:endParaRPr lang="en-US" altLang="en-US" sz="3000" b="1" i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648541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0228" name="Object 4">
            <a:extLst>
              <a:ext uri="{FF2B5EF4-FFF2-40B4-BE49-F238E27FC236}">
                <a16:creationId xmlns:a16="http://schemas.microsoft.com/office/drawing/2014/main" id="{C0FD8B76-45FA-495E-B783-05239552F1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4813" y="390525"/>
          <a:ext cx="8334375" cy="607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rawing" r:id="rId2" imgW="8334360" imgH="6076800" progId="WPDraw30.Drawing">
                  <p:embed/>
                </p:oleObj>
              </mc:Choice>
              <mc:Fallback>
                <p:oleObj name="Drawing" r:id="rId2" imgW="8334360" imgH="6076800" progId="WPDraw30.Drawing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390525"/>
                        <a:ext cx="8334375" cy="607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Text Box 2">
            <a:extLst>
              <a:ext uri="{FF2B5EF4-FFF2-40B4-BE49-F238E27FC236}">
                <a16:creationId xmlns:a16="http://schemas.microsoft.com/office/drawing/2014/main" id="{E72016F2-3E93-4866-A77D-8AD4AB744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04800"/>
            <a:ext cx="6324600" cy="739775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alt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Have Miracles Ceased?</a:t>
            </a:r>
          </a:p>
        </p:txBody>
      </p:sp>
      <p:pic>
        <p:nvPicPr>
          <p:cNvPr id="160771" name="Picture 3" descr="Oral Roberts">
            <a:extLst>
              <a:ext uri="{FF2B5EF4-FFF2-40B4-BE49-F238E27FC236}">
                <a16:creationId xmlns:a16="http://schemas.microsoft.com/office/drawing/2014/main" id="{9E18A499-8280-423F-AA41-6B1B149C1C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2076450" cy="1493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0772" name="Text Box 4">
            <a:extLst>
              <a:ext uri="{FF2B5EF4-FFF2-40B4-BE49-F238E27FC236}">
                <a16:creationId xmlns:a16="http://schemas.microsoft.com/office/drawing/2014/main" id="{8EACFFA9-BB6A-4459-947B-0C816CB0F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438400"/>
            <a:ext cx="8645525" cy="3244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2800" b="1" dirty="0">
                <a:latin typeface="+mn-lt"/>
              </a:rPr>
              <a:t>I. The Purpose Is Accomplished</a:t>
            </a:r>
          </a:p>
          <a:p>
            <a:pPr>
              <a:lnSpc>
                <a:spcPct val="150000"/>
              </a:lnSpc>
            </a:pPr>
            <a:r>
              <a:rPr lang="en-US" altLang="en-US" sz="2800" b="1" dirty="0">
                <a:latin typeface="+mn-lt"/>
              </a:rPr>
              <a:t>II. Holy Spirit Baptism Has Ceased </a:t>
            </a:r>
          </a:p>
          <a:p>
            <a:pPr>
              <a:lnSpc>
                <a:spcPct val="150000"/>
              </a:lnSpc>
            </a:pPr>
            <a:r>
              <a:rPr lang="en-US" altLang="en-US" sz="2800" b="1" dirty="0">
                <a:latin typeface="+mn-lt"/>
              </a:rPr>
              <a:t>III. Means Of Imparting Gifts Has Ceased </a:t>
            </a:r>
          </a:p>
          <a:p>
            <a:pPr>
              <a:lnSpc>
                <a:spcPct val="150000"/>
              </a:lnSpc>
            </a:pPr>
            <a:r>
              <a:rPr lang="en-US" altLang="en-US" sz="2800" b="1" dirty="0">
                <a:latin typeface="+mn-lt"/>
              </a:rPr>
              <a:t>IV. </a:t>
            </a:r>
            <a:r>
              <a:rPr lang="en-US" altLang="en-US" sz="2800" b="1" dirty="0"/>
              <a:t>Ceased With The Complete Revelation</a:t>
            </a:r>
            <a:endParaRPr lang="en-US" altLang="en-US" sz="2800" b="1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en-US" altLang="en-US" sz="2800" b="1" dirty="0">
                <a:latin typeface="+mn-lt"/>
              </a:rPr>
              <a:t>V. No Evidence of Miracles Today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0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0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0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0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0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0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0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0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0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0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0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0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0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0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0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Text Box 2">
            <a:extLst>
              <a:ext uri="{FF2B5EF4-FFF2-40B4-BE49-F238E27FC236}">
                <a16:creationId xmlns:a16="http://schemas.microsoft.com/office/drawing/2014/main" id="{55F04EE5-AF42-4A9B-929E-82A6831EA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0"/>
            <a:ext cx="8686800" cy="1044575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altLang="en-US" sz="60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is a miracle?</a:t>
            </a:r>
          </a:p>
        </p:txBody>
      </p:sp>
      <p:sp>
        <p:nvSpPr>
          <p:cNvPr id="183300" name="Rectangle 4">
            <a:extLst>
              <a:ext uri="{FF2B5EF4-FFF2-40B4-BE49-F238E27FC236}">
                <a16:creationId xmlns:a16="http://schemas.microsoft.com/office/drawing/2014/main" id="{4C312911-A996-46D6-8095-20CA24E0B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21" y="1371600"/>
            <a:ext cx="9144000" cy="5399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dirty="0"/>
              <a:t>1. </a:t>
            </a:r>
            <a:r>
              <a:rPr lang="en-US" altLang="en-US" sz="2800" i="1" dirty="0" err="1"/>
              <a:t>dunamis</a:t>
            </a:r>
            <a:r>
              <a:rPr lang="en-US" altLang="en-US" sz="2800" dirty="0"/>
              <a:t> NT:1411, "power, inherent ability,"</a:t>
            </a:r>
            <a:r>
              <a:rPr lang="en-US" altLang="en-US" sz="2800" dirty="0">
                <a:solidFill>
                  <a:srgbClr val="FFFF00"/>
                </a:solidFill>
              </a:rPr>
              <a:t> </a:t>
            </a:r>
            <a:r>
              <a:rPr lang="en-US" altLang="en-US" sz="2800" b="1" i="1" dirty="0">
                <a:solidFill>
                  <a:srgbClr val="0000FF"/>
                </a:solidFill>
              </a:rPr>
              <a:t>is used of works of a supernatural origin and character, such as could not be produced by natural agents and means</a:t>
            </a:r>
            <a:r>
              <a:rPr lang="en-US" altLang="en-US" sz="2800" dirty="0">
                <a:solidFill>
                  <a:srgbClr val="0000FF"/>
                </a:solidFill>
              </a:rPr>
              <a:t>.</a:t>
            </a:r>
            <a:r>
              <a:rPr lang="en-US" altLang="en-US" sz="2800" dirty="0"/>
              <a:t> It is translated "miracles" in the RV and KJV in Acts 8:13 (where variant readings give the words in different order); 19:11; 12:10,28,29; 3:5; KJV only, in Acts 2:22 (RV, "mighty works"); Heb 2:4 (RV, "powers"). In Gal 3:5, the word may be taken in its widest sense, to include "miracles" both physical and moral. See MIGHT, A, No. 1, POWER, WORK. </a:t>
            </a:r>
          </a:p>
          <a:p>
            <a:r>
              <a:rPr lang="en-US" altLang="en-US" sz="1800" dirty="0"/>
              <a:t>(from Vine's Expository Dictionary of Biblical Words, Copyright (c)1985, Thomas Nelson Publishers)</a:t>
            </a:r>
          </a:p>
          <a:p>
            <a:endParaRPr lang="en-US" altLang="en-US" sz="3200" dirty="0"/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Text Box 4">
            <a:extLst>
              <a:ext uri="{FF2B5EF4-FFF2-40B4-BE49-F238E27FC236}">
                <a16:creationId xmlns:a16="http://schemas.microsoft.com/office/drawing/2014/main" id="{ABD3190A-58A2-4045-B5FE-F671AA416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5883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en-US" sz="2800" b="1" dirty="0">
                <a:latin typeface="+mj-lt"/>
              </a:rPr>
              <a:t>IV. No Evidence of Miracles Today</a:t>
            </a:r>
            <a:endParaRPr lang="en-US" altLang="en-US" dirty="0">
              <a:latin typeface="+mj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96FABD7-60BE-4E35-917C-4115432BB66C}"/>
              </a:ext>
            </a:extLst>
          </p:cNvPr>
          <p:cNvSpPr txBox="1"/>
          <p:nvPr/>
        </p:nvSpPr>
        <p:spPr>
          <a:xfrm>
            <a:off x="228600" y="990600"/>
            <a:ext cx="8763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800" b="1" dirty="0"/>
              <a:t>Speak with tongues. (Acts 2:4-11; 10:46)</a:t>
            </a:r>
          </a:p>
          <a:p>
            <a:pPr marL="457200" indent="-457200">
              <a:buAutoNum type="arabicPeriod"/>
            </a:pPr>
            <a:r>
              <a:rPr lang="en-US" sz="2800" b="1" dirty="0"/>
              <a:t>Do wonders and signs. (Acts 2:43)</a:t>
            </a:r>
          </a:p>
          <a:p>
            <a:pPr marL="457200" indent="-457200">
              <a:buAutoNum type="arabicPeriod"/>
            </a:pPr>
            <a:r>
              <a:rPr lang="en-US" sz="2800" b="1" dirty="0"/>
              <a:t>Heal the lame. (Acts 3:6-11; 4:14, 16, 22)</a:t>
            </a:r>
          </a:p>
          <a:p>
            <a:pPr marL="457200" indent="-457200">
              <a:buAutoNum type="arabicPeriod"/>
            </a:pPr>
            <a:r>
              <a:rPr lang="en-US" sz="2800" b="1" dirty="0"/>
              <a:t>Strike one dead. (Acts 5:7-10)</a:t>
            </a:r>
          </a:p>
          <a:p>
            <a:pPr marL="457200" indent="-457200">
              <a:buAutoNum type="arabicPeriod"/>
            </a:pPr>
            <a:r>
              <a:rPr lang="en-US" sz="2800" b="1" dirty="0"/>
              <a:t>Heal everyone. (Acts 5:15-16)</a:t>
            </a:r>
          </a:p>
          <a:p>
            <a:pPr marL="457200" indent="-457200">
              <a:buAutoNum type="arabicPeriod"/>
            </a:pPr>
            <a:r>
              <a:rPr lang="en-US" sz="2800" b="1" dirty="0"/>
              <a:t>Raise the dead. (Acts 9:36-41; 20:8-12)</a:t>
            </a:r>
          </a:p>
          <a:p>
            <a:pPr marL="457200" indent="-457200">
              <a:buAutoNum type="arabicPeriod"/>
            </a:pPr>
            <a:r>
              <a:rPr lang="en-US" sz="2800" b="1" dirty="0"/>
              <a:t>Strike one blind (Acts 13:7-11)</a:t>
            </a:r>
          </a:p>
          <a:p>
            <a:pPr marL="457200" indent="-457200">
              <a:buAutoNum type="arabicPeriod"/>
            </a:pPr>
            <a:r>
              <a:rPr lang="en-US" sz="2800" b="1" dirty="0"/>
              <a:t>Speak without taking thought (Matthew 10:19)</a:t>
            </a:r>
          </a:p>
          <a:p>
            <a:pPr marL="457200" indent="-457200">
              <a:buAutoNum type="arabicPeriod"/>
            </a:pPr>
            <a:endParaRPr lang="en-US" sz="2800" b="1" dirty="0"/>
          </a:p>
          <a:p>
            <a:r>
              <a:rPr lang="en-US" sz="4400" b="1" i="1" dirty="0"/>
              <a:t>Can Those Who Claim Miracles Today Do These Things??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Text Box 2">
            <a:extLst>
              <a:ext uri="{FF2B5EF4-FFF2-40B4-BE49-F238E27FC236}">
                <a16:creationId xmlns:a16="http://schemas.microsoft.com/office/drawing/2014/main" id="{5EB156BA-BEF4-4842-BA51-384A32025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1" y="180584"/>
            <a:ext cx="6740524" cy="1323439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alt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Why We Believe That</a:t>
            </a:r>
          </a:p>
          <a:p>
            <a:pPr algn="ctr"/>
            <a:r>
              <a:rPr lang="en-US" alt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Miracles Have Ceased</a:t>
            </a:r>
          </a:p>
        </p:txBody>
      </p:sp>
      <p:pic>
        <p:nvPicPr>
          <p:cNvPr id="192515" name="Picture 3" descr="Oral Roberts">
            <a:extLst>
              <a:ext uri="{FF2B5EF4-FFF2-40B4-BE49-F238E27FC236}">
                <a16:creationId xmlns:a16="http://schemas.microsoft.com/office/drawing/2014/main" id="{4CF6CE05-61CC-4923-93D2-2DCA6BCA05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152400"/>
            <a:ext cx="1907177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2516" name="Text Box 4">
            <a:extLst>
              <a:ext uri="{FF2B5EF4-FFF2-40B4-BE49-F238E27FC236}">
                <a16:creationId xmlns:a16="http://schemas.microsoft.com/office/drawing/2014/main" id="{E0966A03-C95B-4681-B8DB-877143A48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438400"/>
            <a:ext cx="8645525" cy="3244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2800" b="1" dirty="0">
                <a:latin typeface="+mn-lt"/>
              </a:rPr>
              <a:t>I. The Purpose Is Accomplished </a:t>
            </a:r>
          </a:p>
          <a:p>
            <a:pPr>
              <a:lnSpc>
                <a:spcPct val="150000"/>
              </a:lnSpc>
            </a:pPr>
            <a:r>
              <a:rPr lang="en-US" altLang="en-US" sz="2800" b="1" dirty="0">
                <a:latin typeface="+mn-lt"/>
              </a:rPr>
              <a:t>II. Holy Spirit Baptism Has Ceased </a:t>
            </a:r>
          </a:p>
          <a:p>
            <a:pPr>
              <a:lnSpc>
                <a:spcPct val="150000"/>
              </a:lnSpc>
            </a:pPr>
            <a:r>
              <a:rPr lang="en-US" altLang="en-US" sz="2800" b="1" dirty="0">
                <a:latin typeface="+mn-lt"/>
              </a:rPr>
              <a:t>III. Means Of Imparting Gifts Has Ceased </a:t>
            </a:r>
          </a:p>
          <a:p>
            <a:pPr>
              <a:lnSpc>
                <a:spcPct val="150000"/>
              </a:lnSpc>
            </a:pPr>
            <a:r>
              <a:rPr lang="en-US" altLang="en-US" sz="2800" b="1" dirty="0">
                <a:latin typeface="+mn-lt"/>
              </a:rPr>
              <a:t>IV. </a:t>
            </a:r>
            <a:r>
              <a:rPr lang="en-US" altLang="en-US" sz="2800" b="1" dirty="0"/>
              <a:t>Ceased With The Complete Revelation</a:t>
            </a:r>
            <a:endParaRPr lang="en-US" altLang="en-US" sz="2800" b="1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en-US" altLang="en-US" sz="2800" b="1" dirty="0">
                <a:latin typeface="+mn-lt"/>
              </a:rPr>
              <a:t>V. No Evidence of Miracles Today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2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2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2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2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2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2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2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2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2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2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2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2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2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2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2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6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5DC2C4D-F368-1190-0F54-557B3B5B4C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66" y="990601"/>
            <a:ext cx="9089813" cy="5715000"/>
          </a:xfrm>
        </p:spPr>
        <p:txBody>
          <a:bodyPr>
            <a:noAutofit/>
          </a:bodyPr>
          <a:lstStyle/>
          <a:p>
            <a:pPr marL="0" indent="0" algn="l">
              <a:lnSpc>
                <a:spcPct val="90000"/>
              </a:lnSpc>
              <a:buNone/>
            </a:pPr>
            <a:r>
              <a:rPr lang="en-US" alt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Hear the word of God</a:t>
            </a:r>
            <a:br>
              <a:rPr lang="en-US" alt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altLang="en-US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(2 Thessalonians 2:14-15; James 1:21)</a:t>
            </a:r>
            <a:br>
              <a:rPr lang="en-US" altLang="en-US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altLang="en-US" sz="1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l">
              <a:lnSpc>
                <a:spcPct val="90000"/>
              </a:lnSpc>
              <a:buNone/>
            </a:pPr>
            <a:r>
              <a:rPr lang="en-US" alt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Believe the gospel message</a:t>
            </a:r>
            <a:br>
              <a:rPr lang="en-US" alt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altLang="en-US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(Hebrews 11:6; John 8:24)</a:t>
            </a:r>
          </a:p>
          <a:p>
            <a:pPr marL="0" indent="0" algn="l">
              <a:lnSpc>
                <a:spcPct val="90000"/>
              </a:lnSpc>
              <a:buNone/>
            </a:pPr>
            <a:endParaRPr lang="en-US" altLang="en-U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l">
              <a:lnSpc>
                <a:spcPct val="90000"/>
              </a:lnSpc>
              <a:buNone/>
            </a:pPr>
            <a:r>
              <a:rPr lang="en-US" alt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Repent of sins</a:t>
            </a:r>
            <a:br>
              <a:rPr lang="en-US" alt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altLang="en-US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(Luke 13:3; Acts 17:30-31)</a:t>
            </a:r>
          </a:p>
          <a:p>
            <a:pPr marL="0" indent="0" algn="l">
              <a:lnSpc>
                <a:spcPct val="90000"/>
              </a:lnSpc>
              <a:buNone/>
            </a:pPr>
            <a:endParaRPr lang="en-US" altLang="en-U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l">
              <a:lnSpc>
                <a:spcPct val="90000"/>
              </a:lnSpc>
              <a:buNone/>
            </a:pPr>
            <a:r>
              <a:rPr lang="en-US" alt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Confess Jesus Christ</a:t>
            </a:r>
            <a:br>
              <a:rPr lang="en-US" alt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altLang="en-US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(Romans 10:10; Matthew 10:32-33</a:t>
            </a:r>
            <a:r>
              <a:rPr lang="en-US" altLang="en-US" sz="2000" b="1" dirty="0">
                <a:solidFill>
                  <a:srgbClr val="FF0000">
                    <a:alpha val="58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 marL="0" indent="0" algn="l">
              <a:lnSpc>
                <a:spcPct val="90000"/>
              </a:lnSpc>
              <a:buNone/>
            </a:pPr>
            <a:endParaRPr lang="en-US" altLang="en-U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l">
              <a:lnSpc>
                <a:spcPct val="90000"/>
              </a:lnSpc>
              <a:buNone/>
            </a:pPr>
            <a:r>
              <a:rPr lang="en-US" alt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Be Baptized for Forgiveness of Sins</a:t>
            </a:r>
            <a:br>
              <a:rPr lang="en-US" alt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altLang="en-US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(Mark 16:16; Acts 2:38; Galatians 3:26-27; Romans 6:3-4)</a:t>
            </a:r>
          </a:p>
          <a:p>
            <a:pPr marL="0" indent="0" algn="l">
              <a:lnSpc>
                <a:spcPct val="90000"/>
              </a:lnSpc>
              <a:buNone/>
            </a:pPr>
            <a:endParaRPr lang="en-US" altLang="en-U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l">
              <a:lnSpc>
                <a:spcPct val="90000"/>
              </a:lnSpc>
              <a:buNone/>
            </a:pPr>
            <a:r>
              <a:rPr lang="en-US" alt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Remain Obedient</a:t>
            </a:r>
            <a:br>
              <a:rPr lang="en-US" alt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altLang="en-US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(Matthew 7:21; Revelation 2:10; Hebrews 3:12)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CC384C19-BDA1-D4A3-E95D-6FB6CF7DC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9700" y="152399"/>
            <a:ext cx="6324600" cy="707886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alt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How to Obey the Gospel</a:t>
            </a:r>
          </a:p>
        </p:txBody>
      </p:sp>
    </p:spTree>
    <p:extLst>
      <p:ext uri="{BB962C8B-B14F-4D97-AF65-F5344CB8AC3E}">
        <p14:creationId xmlns:p14="http://schemas.microsoft.com/office/powerpoint/2010/main" val="378200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6" name="Text Box 4">
            <a:extLst>
              <a:ext uri="{FF2B5EF4-FFF2-40B4-BE49-F238E27FC236}">
                <a16:creationId xmlns:a16="http://schemas.microsoft.com/office/drawing/2014/main" id="{6FC07749-5F52-4F6C-ADB8-EDECED271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8600"/>
            <a:ext cx="8686800" cy="1044575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altLang="en-US" sz="60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Examples of miracles</a:t>
            </a:r>
          </a:p>
        </p:txBody>
      </p:sp>
      <p:sp>
        <p:nvSpPr>
          <p:cNvPr id="156678" name="Text Box 6">
            <a:extLst>
              <a:ext uri="{FF2B5EF4-FFF2-40B4-BE49-F238E27FC236}">
                <a16:creationId xmlns:a16="http://schemas.microsoft.com/office/drawing/2014/main" id="{903AE3B5-A346-40EF-98D7-F4ED01F8E4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528763"/>
            <a:ext cx="9067800" cy="517173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200" b="1" dirty="0"/>
              <a:t>Jesus</a:t>
            </a:r>
          </a:p>
          <a:p>
            <a:pPr lvl="1">
              <a:lnSpc>
                <a:spcPct val="150000"/>
              </a:lnSpc>
              <a:buFontTx/>
              <a:buChar char="•"/>
            </a:pPr>
            <a:r>
              <a:rPr lang="en-US" altLang="en-US" sz="3200" b="1" dirty="0"/>
              <a:t>Turned water to wine. John 2:1-11</a:t>
            </a:r>
          </a:p>
          <a:p>
            <a:pPr lvl="1">
              <a:lnSpc>
                <a:spcPct val="150000"/>
              </a:lnSpc>
              <a:buFontTx/>
              <a:buChar char="•"/>
            </a:pPr>
            <a:r>
              <a:rPr lang="en-US" altLang="en-US" sz="3200" b="1" dirty="0"/>
              <a:t>Fed the multitude. John 6:1-14</a:t>
            </a:r>
          </a:p>
          <a:p>
            <a:pPr lvl="1">
              <a:lnSpc>
                <a:spcPct val="150000"/>
              </a:lnSpc>
              <a:buFontTx/>
              <a:buChar char="•"/>
            </a:pPr>
            <a:r>
              <a:rPr lang="en-US" altLang="en-US" sz="3200" b="1" dirty="0"/>
              <a:t>Opened the eyes of a man born blind.</a:t>
            </a:r>
            <a:br>
              <a:rPr lang="en-US" altLang="en-US" sz="3200" b="1" dirty="0"/>
            </a:br>
            <a:r>
              <a:rPr lang="en-US" altLang="en-US" sz="3200" b="1" dirty="0"/>
              <a:t>John 9</a:t>
            </a:r>
          </a:p>
          <a:p>
            <a:pPr lvl="1">
              <a:lnSpc>
                <a:spcPct val="150000"/>
              </a:lnSpc>
              <a:buFontTx/>
              <a:buChar char="•"/>
            </a:pPr>
            <a:r>
              <a:rPr lang="en-US" altLang="en-US" sz="3200" b="1" dirty="0"/>
              <a:t>Raised Lazarus from the dead. </a:t>
            </a:r>
            <a:br>
              <a:rPr lang="en-US" altLang="en-US" sz="3200" b="1" dirty="0"/>
            </a:br>
            <a:r>
              <a:rPr lang="en-US" altLang="en-US" sz="3200" b="1" dirty="0"/>
              <a:t>John 11:39-44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6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6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6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6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6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6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66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66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66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6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6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6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Text Box 2">
            <a:extLst>
              <a:ext uri="{FF2B5EF4-FFF2-40B4-BE49-F238E27FC236}">
                <a16:creationId xmlns:a16="http://schemas.microsoft.com/office/drawing/2014/main" id="{BD744381-6821-4567-A5DB-52DD7B455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8600"/>
            <a:ext cx="8686800" cy="1044575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altLang="en-US" sz="60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Examples of miracles</a:t>
            </a:r>
          </a:p>
        </p:txBody>
      </p:sp>
      <p:sp>
        <p:nvSpPr>
          <p:cNvPr id="185347" name="Text Box 3">
            <a:extLst>
              <a:ext uri="{FF2B5EF4-FFF2-40B4-BE49-F238E27FC236}">
                <a16:creationId xmlns:a16="http://schemas.microsoft.com/office/drawing/2014/main" id="{B53A639D-03D7-429C-BC0E-91DC7E023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00200"/>
            <a:ext cx="8839200" cy="44831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200" b="1" dirty="0"/>
              <a:t>Peter:</a:t>
            </a:r>
          </a:p>
          <a:p>
            <a:pPr lvl="1">
              <a:lnSpc>
                <a:spcPct val="150000"/>
              </a:lnSpc>
              <a:buFontTx/>
              <a:buChar char="•"/>
            </a:pPr>
            <a:r>
              <a:rPr lang="en-US" altLang="en-US" sz="3200" b="1" dirty="0"/>
              <a:t>Cured the sick. Acts 5:15-16</a:t>
            </a:r>
          </a:p>
          <a:p>
            <a:pPr lvl="1">
              <a:lnSpc>
                <a:spcPct val="150000"/>
              </a:lnSpc>
              <a:buFontTx/>
              <a:buChar char="•"/>
            </a:pPr>
            <a:r>
              <a:rPr lang="en-US" altLang="en-US" sz="3200" b="1" dirty="0"/>
              <a:t>Healed Aeneas. Acts 9:34</a:t>
            </a:r>
          </a:p>
          <a:p>
            <a:pPr lvl="1">
              <a:lnSpc>
                <a:spcPct val="150000"/>
              </a:lnSpc>
              <a:buFontTx/>
              <a:buChar char="•"/>
            </a:pPr>
            <a:r>
              <a:rPr lang="en-US" altLang="en-US" sz="3200" b="1" dirty="0"/>
              <a:t>Raised Dorcas from the dead. Acts 9:40</a:t>
            </a:r>
          </a:p>
          <a:p>
            <a:pPr lvl="1">
              <a:lnSpc>
                <a:spcPct val="150000"/>
              </a:lnSpc>
              <a:buFontTx/>
              <a:buChar char="•"/>
            </a:pPr>
            <a:r>
              <a:rPr lang="en-US" altLang="en-US" sz="3200" b="1" dirty="0"/>
              <a:t>Caused the death of Ananias and Sapphira. Acts 5:5,10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Text Box 2">
            <a:extLst>
              <a:ext uri="{FF2B5EF4-FFF2-40B4-BE49-F238E27FC236}">
                <a16:creationId xmlns:a16="http://schemas.microsoft.com/office/drawing/2014/main" id="{CADD51B3-04FD-48F4-825D-2B90FA65F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8600"/>
            <a:ext cx="8686800" cy="1044575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altLang="en-US" sz="60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Examples of miracles</a:t>
            </a:r>
          </a:p>
        </p:txBody>
      </p:sp>
      <p:sp>
        <p:nvSpPr>
          <p:cNvPr id="186371" name="Text Box 3">
            <a:extLst>
              <a:ext uri="{FF2B5EF4-FFF2-40B4-BE49-F238E27FC236}">
                <a16:creationId xmlns:a16="http://schemas.microsoft.com/office/drawing/2014/main" id="{9223F363-63E6-489D-9299-B279A4DD4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00200"/>
            <a:ext cx="8686800" cy="37512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200" b="1" dirty="0"/>
              <a:t>Paul:</a:t>
            </a:r>
          </a:p>
          <a:p>
            <a:pPr lvl="1">
              <a:lnSpc>
                <a:spcPct val="150000"/>
              </a:lnSpc>
              <a:buFontTx/>
              <a:buChar char="•"/>
            </a:pPr>
            <a:r>
              <a:rPr lang="en-US" altLang="en-US" sz="3200" b="1" dirty="0"/>
              <a:t>Struck Elymas blind. Acts 13:11</a:t>
            </a:r>
          </a:p>
          <a:p>
            <a:pPr lvl="1">
              <a:lnSpc>
                <a:spcPct val="150000"/>
              </a:lnSpc>
              <a:buFontTx/>
              <a:buChar char="•"/>
            </a:pPr>
            <a:r>
              <a:rPr lang="en-US" altLang="en-US" sz="3200" b="1" dirty="0"/>
              <a:t>Healed a man born lame. Acts 14:10</a:t>
            </a:r>
          </a:p>
          <a:p>
            <a:pPr lvl="1">
              <a:lnSpc>
                <a:spcPct val="150000"/>
              </a:lnSpc>
              <a:buFontTx/>
              <a:buChar char="•"/>
            </a:pPr>
            <a:r>
              <a:rPr lang="en-US" altLang="en-US" sz="3200" b="1" dirty="0"/>
              <a:t>Raised Eutychus from the dead. Acts 20:9-12</a:t>
            </a:r>
          </a:p>
        </p:txBody>
      </p:sp>
      <p:sp>
        <p:nvSpPr>
          <p:cNvPr id="186373" name="Text Box 5">
            <a:extLst>
              <a:ext uri="{FF2B5EF4-FFF2-40B4-BE49-F238E27FC236}">
                <a16:creationId xmlns:a16="http://schemas.microsoft.com/office/drawing/2014/main" id="{0C67C2FC-73F3-40B4-846F-C47679102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91200"/>
            <a:ext cx="8686800" cy="739775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alt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These are not reproducible today!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63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6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6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1" grpId="0" uiExpand="1" build="p"/>
      <p:bldP spid="18637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Text Box 2">
            <a:extLst>
              <a:ext uri="{FF2B5EF4-FFF2-40B4-BE49-F238E27FC236}">
                <a16:creationId xmlns:a16="http://schemas.microsoft.com/office/drawing/2014/main" id="{6424BB0B-608F-4944-A599-326EC11662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28600"/>
            <a:ext cx="6705600" cy="739775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alt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Have miracles ceased?</a:t>
            </a:r>
          </a:p>
        </p:txBody>
      </p:sp>
      <p:pic>
        <p:nvPicPr>
          <p:cNvPr id="182275" name="Picture 3" descr="Oral Roberts">
            <a:extLst>
              <a:ext uri="{FF2B5EF4-FFF2-40B4-BE49-F238E27FC236}">
                <a16:creationId xmlns:a16="http://schemas.microsoft.com/office/drawing/2014/main" id="{05EAF208-5C63-4B49-BCE5-669778365E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2057400" cy="135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2276" name="Text Box 4">
            <a:extLst>
              <a:ext uri="{FF2B5EF4-FFF2-40B4-BE49-F238E27FC236}">
                <a16:creationId xmlns:a16="http://schemas.microsoft.com/office/drawing/2014/main" id="{52DE60AD-BF80-483E-BB8C-1F6C4FD84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895600"/>
            <a:ext cx="7143815" cy="820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600" b="1" dirty="0">
                <a:latin typeface="+mn-lt"/>
              </a:rPr>
              <a:t>I. The Purpose Is Accomplished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22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4" name="Text Box 4">
            <a:extLst>
              <a:ext uri="{FF2B5EF4-FFF2-40B4-BE49-F238E27FC236}">
                <a16:creationId xmlns:a16="http://schemas.microsoft.com/office/drawing/2014/main" id="{A59DC392-9B89-4A3B-AC5C-AA28EA4EE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820674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en-US" sz="3600" b="1" dirty="0">
                <a:latin typeface="+mn-lt"/>
              </a:rPr>
              <a:t>I. The Purpose Is Accomplished</a:t>
            </a:r>
          </a:p>
        </p:txBody>
      </p:sp>
      <p:sp>
        <p:nvSpPr>
          <p:cNvPr id="163845" name="Text Box 5">
            <a:extLst>
              <a:ext uri="{FF2B5EF4-FFF2-40B4-BE49-F238E27FC236}">
                <a16:creationId xmlns:a16="http://schemas.microsoft.com/office/drawing/2014/main" id="{09AE177F-2734-4337-B11B-B17C1698B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686800" cy="4622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3200" b="1" u="sng" dirty="0">
                <a:solidFill>
                  <a:srgbClr val="0000FF"/>
                </a:solidFill>
              </a:rPr>
              <a:t>The purpose of miracles was NOT for the betterment of men.</a:t>
            </a:r>
            <a:r>
              <a:rPr lang="en-US" altLang="en-US" sz="3200" dirty="0"/>
              <a:t> </a:t>
            </a:r>
          </a:p>
          <a:p>
            <a:pPr marL="0" indent="0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dirty="0"/>
              <a:t>	(Not all were fed or healed)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Epaphroditus almost died. </a:t>
            </a:r>
            <a:br>
              <a:rPr lang="en-US" altLang="en-US" sz="3200" dirty="0"/>
            </a:br>
            <a:r>
              <a:rPr lang="en-US" altLang="en-US" sz="3200" dirty="0"/>
              <a:t>Philippians 2:25ff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Trophimus was left at Miletus sick. </a:t>
            </a:r>
            <a:br>
              <a:rPr lang="en-US" altLang="en-US" sz="3200" dirty="0"/>
            </a:br>
            <a:r>
              <a:rPr lang="en-US" altLang="en-US" sz="3200" dirty="0"/>
              <a:t>2 Timothy 4:20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Timothy had a stomach problem. </a:t>
            </a:r>
            <a:br>
              <a:rPr lang="en-US" altLang="en-US" sz="3200" dirty="0"/>
            </a:br>
            <a:r>
              <a:rPr lang="en-US" altLang="en-US" sz="3200" dirty="0"/>
              <a:t>1 Timothy 5:23</a:t>
            </a:r>
            <a:endParaRPr lang="en-US" altLang="en-US" sz="32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3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3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3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3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3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3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3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3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3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3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Text Box 2">
            <a:extLst>
              <a:ext uri="{FF2B5EF4-FFF2-40B4-BE49-F238E27FC236}">
                <a16:creationId xmlns:a16="http://schemas.microsoft.com/office/drawing/2014/main" id="{AD5BCD10-35EE-4BDC-8B93-7E09926C5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820674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en-US" sz="3600" b="1" dirty="0">
                <a:latin typeface="+mn-lt"/>
              </a:rPr>
              <a:t>I. The Purpose Is Accomplished</a:t>
            </a:r>
          </a:p>
        </p:txBody>
      </p:sp>
      <p:sp>
        <p:nvSpPr>
          <p:cNvPr id="188419" name="Text Box 3">
            <a:extLst>
              <a:ext uri="{FF2B5EF4-FFF2-40B4-BE49-F238E27FC236}">
                <a16:creationId xmlns:a16="http://schemas.microsoft.com/office/drawing/2014/main" id="{91A23976-C6C7-4A2B-A712-14676744C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219200"/>
            <a:ext cx="8991600" cy="3834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3200" b="1" u="sng" dirty="0">
                <a:solidFill>
                  <a:srgbClr val="0000FF"/>
                </a:solidFill>
              </a:rPr>
              <a:t>The purpose of miracles was to confirm the message of those who performed them.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Mark 16:17-20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Acts 14:3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Hebrews 2:3-4 (God’s word has been confirmed)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endParaRPr lang="en-US" altLang="en-US" sz="3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3035</TotalTime>
  <Words>1388</Words>
  <Application>Microsoft Office PowerPoint</Application>
  <PresentationFormat>On-screen Show (4:3)</PresentationFormat>
  <Paragraphs>210</Paragraphs>
  <Slides>32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Aptos</vt:lpstr>
      <vt:lpstr>Arial</vt:lpstr>
      <vt:lpstr>Comic Sans MS</vt:lpstr>
      <vt:lpstr>Times New Roman</vt:lpstr>
      <vt:lpstr>Verdana</vt:lpstr>
      <vt:lpstr>Default Design</vt:lpstr>
      <vt:lpstr>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III. Means Of Imparting Miraculous Gifts Has Ceased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 Bethel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Have Miracles Ceased?</dc:title>
  <dc:creator>Randy Childs; Donnie V. Rader</dc:creator>
  <cp:lastModifiedBy>Richard Lidh</cp:lastModifiedBy>
  <cp:revision>112</cp:revision>
  <cp:lastPrinted>2024-06-30T02:56:16Z</cp:lastPrinted>
  <dcterms:created xsi:type="dcterms:W3CDTF">2003-10-28T18:22:52Z</dcterms:created>
  <dcterms:modified xsi:type="dcterms:W3CDTF">2024-06-30T02:56:47Z</dcterms:modified>
</cp:coreProperties>
</file>